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61" r:id="rId3"/>
    <p:sldId id="262" r:id="rId4"/>
    <p:sldId id="266" r:id="rId5"/>
    <p:sldId id="280" r:id="rId6"/>
    <p:sldId id="281" r:id="rId7"/>
    <p:sldId id="282" r:id="rId8"/>
    <p:sldId id="283" r:id="rId9"/>
    <p:sldId id="269" r:id="rId10"/>
    <p:sldId id="284" r:id="rId11"/>
    <p:sldId id="270" r:id="rId12"/>
    <p:sldId id="285" r:id="rId13"/>
    <p:sldId id="277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jpeg"/><Relationship Id="rId2" Type="http://schemas.openxmlformats.org/officeDocument/2006/relationships/tags" Target="../tags/tag1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image" Target="../media/image1.jpeg"/><Relationship Id="rId2" Type="http://schemas.openxmlformats.org/officeDocument/2006/relationships/tags" Target="../tags/tag61.xml"/><Relationship Id="rId10" Type="http://schemas.openxmlformats.org/officeDocument/2006/relationships/tags" Target="../tags/tag68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0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image" Target="../media/image1.jpeg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0" Type="http://schemas.openxmlformats.org/officeDocument/2006/relationships/tags" Target="../tags/tag2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42.xml"/><Relationship Id="rId8" Type="http://schemas.openxmlformats.org/officeDocument/2006/relationships/tags" Target="../tags/tag41.xml"/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image" Target="../media/image1.jpeg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0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1422400" y="2222501"/>
            <a:ext cx="9364507" cy="1371104"/>
          </a:xfrm>
        </p:spPr>
        <p:txBody>
          <a:bodyPr lIns="91440" tIns="45720" rIns="91440" bIns="45720" anchor="b" anchorCtr="0">
            <a:normAutofit/>
          </a:bodyPr>
          <a:lstStyle>
            <a:lvl1pPr algn="ctr">
              <a:defRPr sz="7200" b="0" spc="600">
                <a:solidFill>
                  <a:schemeClr val="accent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5"/>
            </p:custDataLst>
          </p:nvPr>
        </p:nvSpPr>
        <p:spPr>
          <a:xfrm>
            <a:off x="1422400" y="3676102"/>
            <a:ext cx="9364507" cy="500392"/>
          </a:xfrm>
        </p:spPr>
        <p:txBody>
          <a:bodyPr lIns="91440" tIns="45720" rIns="91440" bIns="45720" anchor="ctr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000" u="none" strike="noStrike" kern="1200" cap="none" spc="200" normalizeH="0" baseline="0">
                <a:solidFill>
                  <a:schemeClr val="accent1"/>
                </a:solidFill>
                <a:uFillTx/>
                <a:ea typeface="楷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4" name="文本占位符 16"/>
          <p:cNvSpPr>
            <a:spLocks noGrp="1"/>
          </p:cNvSpPr>
          <p:nvPr>
            <p:ph type="body" sz="quarter" idx="14" hasCustomPrompt="1"/>
            <p:custDataLst>
              <p:tags r:id="rId9"/>
            </p:custDataLst>
          </p:nvPr>
        </p:nvSpPr>
        <p:spPr>
          <a:xfrm>
            <a:off x="4459963" y="4399496"/>
            <a:ext cx="1211263" cy="338554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91440" tIns="45720" rIns="91440" bIns="45720" anchor="ctr" anchorCtr="0">
            <a:normAutofit/>
          </a:bodyPr>
          <a:lstStyle>
            <a:lvl1pPr marL="0" indent="0" algn="ctr">
              <a:buNone/>
              <a:defRPr sz="1400" baseline="0">
                <a:ln>
                  <a:noFill/>
                </a:ln>
                <a:solidFill>
                  <a:schemeClr val="bg1"/>
                </a:solidFill>
                <a:ea typeface="楷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25" name="文本占位符 16"/>
          <p:cNvSpPr>
            <a:spLocks noGrp="1"/>
          </p:cNvSpPr>
          <p:nvPr>
            <p:ph type="body" sz="quarter" idx="15" hasCustomPrompt="1"/>
            <p:custDataLst>
              <p:tags r:id="rId10"/>
            </p:custDataLst>
          </p:nvPr>
        </p:nvSpPr>
        <p:spPr>
          <a:xfrm>
            <a:off x="6748990" y="4399496"/>
            <a:ext cx="1211263" cy="338554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91440" tIns="45720" rIns="91440" bIns="45720" anchor="ctr" anchorCtr="0">
            <a:normAutofit/>
          </a:bodyPr>
          <a:lstStyle>
            <a:lvl1pPr marL="0" indent="0" algn="ctr">
              <a:buNone/>
              <a:defRPr sz="1400" baseline="0">
                <a:ln>
                  <a:noFill/>
                </a:ln>
                <a:solidFill>
                  <a:schemeClr val="bg1"/>
                </a:solidFill>
                <a:ea typeface="楷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65895" y="2307771"/>
            <a:ext cx="9660207" cy="128289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600" b="0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1265895" y="3673483"/>
            <a:ext cx="9660207" cy="542925"/>
          </a:xfrm>
        </p:spPr>
        <p:txBody>
          <a:bodyPr lIns="91440" tIns="45720" rIns="91440" bIns="45720" anchor="ctr" anchorCtr="0">
            <a:normAutofit/>
          </a:bodyPr>
          <a:lstStyle>
            <a:lvl1pPr marL="0" indent="0" algn="ctr">
              <a:buNone/>
              <a:defRPr sz="2000" baseline="0">
                <a:solidFill>
                  <a:schemeClr val="accent1"/>
                </a:solidFill>
                <a:ea typeface="楷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编辑副标题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4" hasCustomPrompt="1"/>
            <p:custDataLst>
              <p:tags r:id="rId9"/>
            </p:custDataLst>
          </p:nvPr>
        </p:nvSpPr>
        <p:spPr>
          <a:xfrm>
            <a:off x="4423412" y="4463133"/>
            <a:ext cx="1211263" cy="338554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91440" tIns="45720" rIns="91440" bIns="45720" anchor="ctr" anchorCtr="0">
            <a:normAutofit/>
          </a:bodyPr>
          <a:lstStyle>
            <a:lvl1pPr marL="0" indent="0" algn="ctr">
              <a:buNone/>
              <a:defRPr sz="1400" baseline="0">
                <a:ln>
                  <a:noFill/>
                </a:ln>
                <a:solidFill>
                  <a:schemeClr val="bg1"/>
                </a:solidFill>
                <a:ea typeface="楷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18" name="文本占位符 16"/>
          <p:cNvSpPr>
            <a:spLocks noGrp="1"/>
          </p:cNvSpPr>
          <p:nvPr>
            <p:ph type="body" sz="quarter" idx="15" hasCustomPrompt="1"/>
            <p:custDataLst>
              <p:tags r:id="rId10"/>
            </p:custDataLst>
          </p:nvPr>
        </p:nvSpPr>
        <p:spPr>
          <a:xfrm>
            <a:off x="6490102" y="4471040"/>
            <a:ext cx="1211263" cy="338554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91440" tIns="45720" rIns="91440" bIns="45720" anchor="ctr" anchorCtr="0">
            <a:normAutofit/>
          </a:bodyPr>
          <a:lstStyle>
            <a:lvl1pPr marL="0" indent="0" algn="ctr">
              <a:buNone/>
              <a:defRPr sz="1400" baseline="0">
                <a:ln>
                  <a:noFill/>
                </a:ln>
                <a:solidFill>
                  <a:schemeClr val="bg1"/>
                </a:solidFill>
                <a:ea typeface="楷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" name="图片 7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9" name="矩形 8"/>
            <p:cNvSpPr/>
            <p:nvPr>
              <p:custDataLst>
                <p:tags r:id="rId5"/>
              </p:custDataLst>
            </p:nvPr>
          </p:nvSpPr>
          <p:spPr>
            <a:xfrm>
              <a:off x="181429" y="257629"/>
              <a:ext cx="11829143" cy="6342742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>
              <a:solidFill>
                <a:schemeClr val="accent1"/>
              </a:solidFill>
            </a:ln>
            <a:effectLst>
              <a:outerShdw blurRad="63500" sx="102000" sy="102000" algn="ctr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ea typeface="楷体" panose="02010609060101010101" pitchFamily="49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2229742" y="2804160"/>
            <a:ext cx="7940719" cy="836695"/>
          </a:xfrm>
        </p:spPr>
        <p:txBody>
          <a:bodyPr lIns="91440" tIns="45720" rIns="91440" bIns="45720" anchor="b" anchorCtr="0">
            <a:normAutofit/>
          </a:bodyPr>
          <a:lstStyle>
            <a:lvl1pPr algn="ctr">
              <a:defRPr sz="4000" b="0" u="none" strike="noStrike" kern="1200" cap="none" spc="300" normalizeH="0" baseline="0">
                <a:solidFill>
                  <a:schemeClr val="accent1"/>
                </a:solidFill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2229742" y="3743322"/>
            <a:ext cx="7940719" cy="1222378"/>
          </a:xfrm>
        </p:spPr>
        <p:txBody>
          <a:bodyPr lIns="91440" tIns="45720" rIns="91440" bIns="4572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rmAutofit/>
          </a:bodyPr>
          <a:lstStyle>
            <a:lvl1pPr>
              <a:defRPr sz="1600" baseline="0">
                <a:latin typeface="Arial" panose="020B0604020202020204" pitchFamily="34" charset="0"/>
                <a:ea typeface="楷体" panose="02010609060101010101" pitchFamily="49" charset="-122"/>
              </a:defRPr>
            </a:lvl1pPr>
            <a:lvl2pPr>
              <a:defRPr sz="1600" baseline="0">
                <a:latin typeface="Arial" panose="020B0604020202020204" pitchFamily="34" charset="0"/>
                <a:ea typeface="楷体" panose="02010609060101010101" pitchFamily="49" charset="-122"/>
              </a:defRPr>
            </a:lvl2pPr>
            <a:lvl3pPr>
              <a:defRPr sz="1600" baseline="0">
                <a:latin typeface="Arial" panose="020B0604020202020204" pitchFamily="34" charset="0"/>
                <a:ea typeface="楷体" panose="02010609060101010101" pitchFamily="49" charset="-122"/>
              </a:defRPr>
            </a:lvl3pPr>
            <a:lvl4pPr>
              <a:defRPr sz="1600" baseline="0">
                <a:latin typeface="Arial" panose="020B0604020202020204" pitchFamily="34" charset="0"/>
                <a:ea typeface="楷体" panose="02010609060101010101" pitchFamily="49" charset="-122"/>
              </a:defRPr>
            </a:lvl4pPr>
            <a:lvl5pPr>
              <a:defRPr sz="1600" baseline="0">
                <a:latin typeface="Arial" panose="020B0604020202020204" pitchFamily="34" charset="0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图片 6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矩形 7"/>
            <p:cNvSpPr/>
            <p:nvPr>
              <p:custDataLst>
                <p:tags r:id="rId5"/>
              </p:custDataLst>
            </p:nvPr>
          </p:nvSpPr>
          <p:spPr>
            <a:xfrm>
              <a:off x="181429" y="257629"/>
              <a:ext cx="11829143" cy="6342742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>
              <a:solidFill>
                <a:schemeClr val="accent1"/>
              </a:solidFill>
            </a:ln>
            <a:effectLst>
              <a:outerShdw blurRad="63500" sx="102000" sy="102000" algn="ctr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ea typeface="楷体" panose="02010609060101010101" pitchFamily="49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/>
        <p:txBody>
          <a:bodyPr vert="horz" lIns="91440" tIns="45720" rIns="91440" bIns="4572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楷体" panose="020106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>
            <a:normAutofit/>
          </a:bodyPr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74.xml"/><Relationship Id="rId17" Type="http://schemas.openxmlformats.org/officeDocument/2006/relationships/tags" Target="../tags/tag73.xml"/><Relationship Id="rId16" Type="http://schemas.openxmlformats.org/officeDocument/2006/relationships/tags" Target="../tags/tag72.xml"/><Relationship Id="rId15" Type="http://schemas.openxmlformats.org/officeDocument/2006/relationships/tags" Target="../tags/tag71.xml"/><Relationship Id="rId14" Type="http://schemas.openxmlformats.org/officeDocument/2006/relationships/tags" Target="../tags/tag70.xml"/><Relationship Id="rId13" Type="http://schemas.openxmlformats.org/officeDocument/2006/relationships/tags" Target="../tags/tag69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楷体" panose="020106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楷体" panose="020106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楷体" panose="020106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楷体" panose="020106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楷体" panose="020106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楷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5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image" Target="../media/image1.jpeg"/><Relationship Id="rId1" Type="http://schemas.openxmlformats.org/officeDocument/2006/relationships/tags" Target="../tags/tag108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image" Target="../media/image1.jpeg"/><Relationship Id="rId1" Type="http://schemas.openxmlformats.org/officeDocument/2006/relationships/tags" Target="../tags/tag11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76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image" Target="../media/image1.jpeg"/><Relationship Id="rId1" Type="http://schemas.openxmlformats.org/officeDocument/2006/relationships/tags" Target="../tags/tag100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422400" y="886460"/>
            <a:ext cx="9364345" cy="3216275"/>
          </a:xfrm>
        </p:spPr>
        <p:txBody>
          <a:bodyPr>
            <a:normAutofit/>
          </a:bodyPr>
          <a:p>
            <a:r>
              <a:rPr lang="en-US" altLang="zh-CN">
                <a:latin typeface="草檀斋毛泽东字体" panose="02010601030101010101" charset="-122"/>
                <a:ea typeface="草檀斋毛泽东字体" panose="02010601030101010101" charset="-122"/>
                <a:cs typeface="草檀斋毛泽东字体" panose="02010601030101010101" charset="-122"/>
              </a:rPr>
              <a:t>2020</a:t>
            </a:r>
            <a:r>
              <a:rPr lang="zh-CN" altLang="zh-CN">
                <a:latin typeface="草檀斋毛泽东字体" panose="02010601030101010101" charset="-122"/>
                <a:ea typeface="草檀斋毛泽东字体" panose="02010601030101010101" charset="-122"/>
                <a:cs typeface="草檀斋毛泽东字体" panose="02010601030101010101" charset="-122"/>
              </a:rPr>
              <a:t>政府信息公开</a:t>
            </a:r>
            <a:br>
              <a:rPr lang="zh-CN" altLang="zh-CN">
                <a:latin typeface="草檀斋毛泽东字体" panose="02010601030101010101" charset="-122"/>
                <a:ea typeface="草檀斋毛泽东字体" panose="02010601030101010101" charset="-122"/>
                <a:cs typeface="草檀斋毛泽东字体" panose="02010601030101010101" charset="-122"/>
              </a:rPr>
            </a:br>
            <a:r>
              <a:rPr lang="zh-CN" altLang="zh-CN">
                <a:latin typeface="草檀斋毛泽东字体" panose="02010601030101010101" charset="-122"/>
                <a:ea typeface="草檀斋毛泽东字体" panose="02010601030101010101" charset="-122"/>
                <a:cs typeface="草檀斋毛泽东字体" panose="02010601030101010101" charset="-122"/>
              </a:rPr>
              <a:t>年度报告</a:t>
            </a:r>
            <a:endParaRPr lang="zh-CN" altLang="zh-CN">
              <a:latin typeface="草檀斋毛泽东字体" panose="02010601030101010101" charset="-122"/>
              <a:ea typeface="草檀斋毛泽东字体" panose="02010601030101010101" charset="-122"/>
              <a:cs typeface="草檀斋毛泽东字体" panose="02010601030101010101" charset="-122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413510" y="4958080"/>
            <a:ext cx="9364345" cy="1350010"/>
          </a:xfrm>
        </p:spPr>
        <p:txBody>
          <a:bodyPr>
            <a:noAutofit/>
          </a:bodyPr>
          <a:p>
            <a:r>
              <a:rPr lang="zh-CN" altLang="en-US" sz="3200">
                <a:latin typeface="草檀斋毛泽东字体" panose="02010601030101010101" charset="-122"/>
                <a:ea typeface="草檀斋毛泽东字体" panose="02010601030101010101" charset="-122"/>
              </a:rPr>
              <a:t>张店区信访局</a:t>
            </a:r>
            <a:endParaRPr lang="zh-CN" altLang="en-US" sz="3200">
              <a:latin typeface="草檀斋毛泽东字体" panose="02010601030101010101" charset="-122"/>
              <a:ea typeface="草檀斋毛泽东字体" panose="0201060103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5" y="0"/>
            <a:ext cx="12192000" cy="6858000"/>
          </a:xfrm>
          <a:prstGeom prst="rect">
            <a:avLst/>
          </a:prstGeom>
        </p:spPr>
      </p:pic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181610" y="257810"/>
            <a:ext cx="11829415" cy="634301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66" name="矩形 65"/>
          <p:cNvSpPr/>
          <p:nvPr>
            <p:custDataLst>
              <p:tags r:id="rId4"/>
            </p:custDataLst>
          </p:nvPr>
        </p:nvSpPr>
        <p:spPr>
          <a:xfrm>
            <a:off x="756285" y="740410"/>
            <a:ext cx="782320" cy="5035550"/>
          </a:xfrm>
          <a:prstGeom prst="rect">
            <a:avLst/>
          </a:prstGeom>
        </p:spPr>
        <p:txBody>
          <a:bodyPr vert="eaVert"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  <a:ea typeface="楷体" panose="02010609060101010101" pitchFamily="49" charset="-122"/>
                <a:cs typeface="+mn-ea"/>
                <a:sym typeface="Arial" panose="020B0604020202020204" pitchFamily="34" charset="0"/>
              </a:rPr>
              <a:t>收到和处理政府信息公开申请情况</a:t>
            </a:r>
            <a:endParaRPr lang="zh-CN" altLang="en-US" sz="2400" dirty="0">
              <a:solidFill>
                <a:schemeClr val="accent1"/>
              </a:solidFill>
              <a:latin typeface="Arial" panose="020B0604020202020204" pitchFamily="34" charset="0"/>
              <a:ea typeface="楷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5"/>
            </p:custDataLst>
          </p:nvPr>
        </p:nvGraphicFramePr>
        <p:xfrm>
          <a:off x="1756727" y="293560"/>
          <a:ext cx="9735185" cy="6254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0275"/>
                <a:gridCol w="1424305"/>
                <a:gridCol w="2696210"/>
                <a:gridCol w="930275"/>
                <a:gridCol w="596900"/>
                <a:gridCol w="692150"/>
                <a:gridCol w="598805"/>
                <a:gridCol w="604520"/>
                <a:gridCol w="594360"/>
                <a:gridCol w="667385"/>
              </a:tblGrid>
              <a:tr h="133985">
                <a:tc rowSpan="3"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（本列数据的勾稽关系为：第一项加第二项之和，等于第三项加第四项之和）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cap="flat">
                      <a:noFill/>
                    </a:lnT>
                  </a:tcPr>
                </a:tc>
                <a:tc rowSpan="3" hMerge="1">
                  <a:tcPr>
                    <a:lnT cap="flat">
                      <a:noFill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申请人情况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135255">
                <a:tc vMerge="1" gridSpan="3">
                  <a:tcPr/>
                </a:tc>
                <a:tc vMerge="1" hMerge="1">
                  <a:tcPr/>
                </a:tc>
                <a:tc vMerge="1" hMerge="1">
                  <a:tcPr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自然人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法人或其他组织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总计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110">
                <a:tc vMerge="1" gridSpan="3">
                  <a:tcPr>
                    <a:lnB cap="flat">
                      <a:noFill/>
                    </a:lnB>
                  </a:tcPr>
                </a:tc>
                <a:tc vMerge="1" hMerge="1">
                  <a:tcPr>
                    <a:lnB cap="flat">
                      <a:noFill/>
                    </a:lnB>
                  </a:tcPr>
                </a:tc>
                <a:tc vMerge="1" hMerge="1">
                  <a:tcPr>
                    <a:lnB cap="flat">
                      <a:noFill/>
                    </a:lnB>
                  </a:tcPr>
                </a:tc>
                <a:tc vMerge="1">
                  <a:tcP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商业企业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科研机构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社会公益组织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法律服务机构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其他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R cap="flat">
                      <a:noFill/>
                    </a:lnR>
                    <a:lnB cap="flat">
                      <a:noFill/>
                    </a:lnB>
                  </a:tcPr>
                </a:tc>
              </a:tr>
              <a:tr h="24765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一、本年新收政府信息公开申请数量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4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二、上年结转政府信息公开申请数量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30">
                <a:tc rowSpan="20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三、本年度办理结果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（一）予以公开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570">
                <a:tc vMerge="1">
                  <a:tcPr/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（二）部分公开（区分处理的，只计这一情形，不计其他情形）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605">
                <a:tc vMerge="1">
                  <a:tcPr/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（三）不予公开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1.属于国家秘密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2.其他法律行政法规禁止公开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 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4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3.危及“三安全一稳定”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  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01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4.保护第三方合法权益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4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5.属于三类内部事务信息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38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6.属于四类过程性信息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4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7.属于行政执法案卷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45">
                <a:tc vMerge="1">
                  <a:tcPr/>
                </a:tc>
                <a:tc vMerge="1">
                  <a:tcP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8.属于行政查询事项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 vMerge="1">
                  <a:tcPr/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（四）无法提供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1.本机关不掌握相关政府信息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2.没有现成信息需要另行制作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380">
                <a:tc vMerge="1">
                  <a:tcPr/>
                </a:tc>
                <a:tc vMerge="1">
                  <a:tcP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3.补正后申请内容仍不明确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015">
                <a:tc vMerge="1">
                  <a:tcPr/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（五）不予处理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1.信访举报投诉类申请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7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2.重复申请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38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3.要求提供公开出版物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380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4.无正当理由大量反复申请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935">
                <a:tc vMerge="1">
                  <a:tcPr/>
                </a:tc>
                <a:tc vMerge="1">
                  <a:tcP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5.要求行政机关确认或重新出具已获取信息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30">
                <a:tc vMerge="1">
                  <a:tcPr/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（六）其他处理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095">
                <a:tc vMerge="1">
                  <a:tcPr>
                    <a:lnB cap="flat">
                      <a:noFill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（七）总计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3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四、结转下年度继续办理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6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3115310" y="3233420"/>
            <a:ext cx="7940675" cy="2569845"/>
          </a:xfrm>
        </p:spPr>
        <p:txBody>
          <a:bodyPr>
            <a:noAutofit/>
          </a:bodyPr>
          <a:lstStyle/>
          <a:p>
            <a:pPr algn="l"/>
            <a:r>
              <a:rPr lang="en-US" altLang="zh-CN" sz="2400" dirty="0"/>
              <a:t>    </a:t>
            </a:r>
            <a:endParaRPr lang="en-US" altLang="zh-CN" sz="2400" dirty="0"/>
          </a:p>
          <a:p>
            <a:pPr algn="l">
              <a:lnSpc>
                <a:spcPct val="150000"/>
              </a:lnSpc>
            </a:pPr>
            <a:r>
              <a:rPr lang="en-US" altLang="zh-CN" sz="2400" dirty="0"/>
              <a:t>    </a:t>
            </a:r>
            <a:r>
              <a:rPr lang="zh-CN" altLang="en-US" sz="2400" dirty="0"/>
              <a:t>目前我局政府信息公开的主要渠道有区政府门户网站的“政府信息公开”专栏、《张店信息》、《张店通讯》、《张店新闻网》及局信息宣传栏等。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594995" y="1390650"/>
            <a:ext cx="9192260" cy="114363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rtlCol="0">
            <a:normAutofit fontScale="90000"/>
          </a:bodyPr>
          <a:lstStyle/>
          <a:p>
            <a:pPr algn="ctr"/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  <a:sym typeface="Arial" panose="020B0604020202020204" pitchFamily="34" charset="0"/>
              </a:rPr>
              <a:t>张店区信访局2020年度政府信息公开工作的渠道有哪些？</a:t>
            </a:r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5" y="0"/>
            <a:ext cx="12192000" cy="6858000"/>
          </a:xfrm>
          <a:prstGeom prst="rect">
            <a:avLst/>
          </a:prstGeom>
        </p:spPr>
      </p:pic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181610" y="257810"/>
            <a:ext cx="11829415" cy="634301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66" name="矩形 65"/>
          <p:cNvSpPr/>
          <p:nvPr>
            <p:custDataLst>
              <p:tags r:id="rId4"/>
            </p:custDataLst>
          </p:nvPr>
        </p:nvSpPr>
        <p:spPr>
          <a:xfrm>
            <a:off x="1800225" y="752475"/>
            <a:ext cx="782320" cy="5035550"/>
          </a:xfrm>
          <a:prstGeom prst="rect">
            <a:avLst/>
          </a:prstGeom>
        </p:spPr>
        <p:txBody>
          <a:bodyPr vert="eaVert" wrap="square" lIns="91440" tIns="45720" rIns="91440" bIns="45720">
            <a:normAutofit fontScale="9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  <a:ea typeface="楷体" panose="02010609060101010101" pitchFamily="49" charset="-122"/>
                <a:cs typeface="+mn-ea"/>
                <a:sym typeface="Arial" panose="020B0604020202020204" pitchFamily="34" charset="0"/>
              </a:rPr>
              <a:t>政府信息公开行政复议、行政诉讼情况</a:t>
            </a:r>
            <a:endParaRPr lang="zh-CN" altLang="en-US" sz="2400" dirty="0">
              <a:solidFill>
                <a:schemeClr val="accent1"/>
              </a:solidFill>
              <a:latin typeface="Arial" panose="020B0604020202020204" pitchFamily="34" charset="0"/>
              <a:ea typeface="楷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5"/>
            </p:custDataLst>
          </p:nvPr>
        </p:nvGraphicFramePr>
        <p:xfrm>
          <a:off x="3218498" y="1475740"/>
          <a:ext cx="7637145" cy="3979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905"/>
                <a:gridCol w="497205"/>
                <a:gridCol w="497205"/>
                <a:gridCol w="497205"/>
                <a:gridCol w="539115"/>
                <a:gridCol w="480695"/>
                <a:gridCol w="514350"/>
                <a:gridCol w="513080"/>
                <a:gridCol w="512445"/>
                <a:gridCol w="513715"/>
                <a:gridCol w="511810"/>
                <a:gridCol w="514350"/>
                <a:gridCol w="513715"/>
                <a:gridCol w="512445"/>
                <a:gridCol w="509905"/>
              </a:tblGrid>
              <a:tr h="64960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行政复议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行政诉讼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73088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结果维持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结果纠正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其他结果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尚未审结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总计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未经复议直接起诉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复议后起诉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078990">
                <a:tc vMerge="1">
                  <a:tcPr>
                    <a:lnB cap="flat">
                      <a:noFill/>
                    </a:lnB>
                  </a:tcPr>
                </a:tc>
                <a:tc vMerge="1">
                  <a:tcPr>
                    <a:lnB cap="flat">
                      <a:noFill/>
                    </a:lnB>
                  </a:tcPr>
                </a:tc>
                <a:tc vMerge="1">
                  <a:tcPr>
                    <a:lnB cap="flat">
                      <a:noFill/>
                    </a:lnB>
                  </a:tcPr>
                </a:tc>
                <a:tc vMerge="1">
                  <a:tcPr>
                    <a:lnB cap="flat">
                      <a:noFill/>
                    </a:lnB>
                  </a:tcPr>
                </a:tc>
                <a:tc vMerge="1">
                  <a:tcP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结果维持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结果纠正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其他结果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尚未审结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总计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结果维持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结果纠正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其他结果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尚未审结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总计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0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 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 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 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 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6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6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副标题 2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>
          <a:xfrm>
            <a:off x="2504440" y="474345"/>
            <a:ext cx="9083675" cy="814705"/>
          </a:xfrm>
        </p:spPr>
        <p:txBody>
          <a:bodyPr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1"/>
                </a:solidFill>
                <a:uFillTx/>
                <a:ea typeface="楷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>
              <a:lnSpc>
                <a:spcPct val="150000"/>
              </a:lnSpc>
            </a:pPr>
            <a:r>
              <a:rPr sz="20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Arial" panose="020B0604020202020204" pitchFamily="34" charset="0"/>
              </a:rPr>
              <a:t>《张店区信访局2020年政府信息公开工作年度报告》的编制依据是什么？</a:t>
            </a:r>
            <a:endParaRPr sz="2000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Arial" panose="020B0604020202020204" pitchFamily="34" charset="0"/>
            </a:endParaRPr>
          </a:p>
        </p:txBody>
      </p:sp>
      <p:sp>
        <p:nvSpPr>
          <p:cNvPr id="35" name="文本占位符 4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611505" y="2691130"/>
            <a:ext cx="1114425" cy="2464435"/>
          </a:xfrm>
        </p:spPr>
        <p:txBody>
          <a:bodyPr>
            <a:noAutofit/>
          </a:bodyPr>
          <a:lstStyle>
            <a:lvl1pPr marL="0" indent="0"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zh-CN" sz="3600" dirty="0">
                <a:sym typeface="Arial" panose="020B0604020202020204" pitchFamily="34" charset="0"/>
              </a:rPr>
              <a:t>目</a:t>
            </a:r>
            <a:endParaRPr lang="zh-CN" altLang="zh-CN" sz="3600" dirty="0">
              <a:sym typeface="Arial" panose="020B0604020202020204" pitchFamily="34" charset="0"/>
            </a:endParaRPr>
          </a:p>
          <a:p>
            <a:pPr lvl="0"/>
            <a:r>
              <a:rPr lang="zh-CN" altLang="zh-CN" sz="3600" dirty="0">
                <a:sym typeface="Arial" panose="020B0604020202020204" pitchFamily="34" charset="0"/>
              </a:rPr>
              <a:t>录</a:t>
            </a:r>
            <a:endParaRPr lang="zh-CN" altLang="zh-CN" sz="3600" dirty="0">
              <a:sym typeface="Arial" panose="020B0604020202020204" pitchFamily="34" charset="0"/>
            </a:endParaRPr>
          </a:p>
        </p:txBody>
      </p:sp>
      <p:sp>
        <p:nvSpPr>
          <p:cNvPr id="2" name="副标题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2504440" y="1289050"/>
            <a:ext cx="9083675" cy="81470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1"/>
                </a:solidFill>
                <a:uFillTx/>
                <a:ea typeface="楷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>
              <a:lnSpc>
                <a:spcPct val="150000"/>
              </a:lnSpc>
            </a:pPr>
            <a:r>
              <a:rPr sz="20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Arial" panose="020B0604020202020204" pitchFamily="34" charset="0"/>
              </a:rPr>
              <a:t>《张店区信访局2020年政府信息公开工作年度报告》的主要内容有哪些？</a:t>
            </a:r>
            <a:endParaRPr sz="2000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Arial" panose="020B060402020202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2504440" y="2387600"/>
            <a:ext cx="9083675" cy="81470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1"/>
                </a:solidFill>
                <a:uFillTx/>
                <a:ea typeface="楷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>
              <a:lnSpc>
                <a:spcPct val="150000"/>
              </a:lnSpc>
            </a:pPr>
            <a:r>
              <a:rPr sz="20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Arial" panose="020B0604020202020204" pitchFamily="34" charset="0"/>
              </a:rPr>
              <a:t>《张店区信访局2020年政府信息公开工作年度报告》所列数据的统计期限是什么？</a:t>
            </a:r>
            <a:endParaRPr sz="2000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Arial" panose="020B0604020202020204" pitchFamily="34" charset="0"/>
            </a:endParaRPr>
          </a:p>
        </p:txBody>
      </p:sp>
      <p:sp>
        <p:nvSpPr>
          <p:cNvPr id="4" name="副标题 2"/>
          <p:cNvSpPr>
            <a:spLocks noGrp="1"/>
          </p:cNvSpPr>
          <p:nvPr>
            <p:custDataLst>
              <p:tags r:id="rId5"/>
            </p:custDataLst>
          </p:nvPr>
        </p:nvSpPr>
        <p:spPr>
          <a:xfrm>
            <a:off x="2600960" y="3344545"/>
            <a:ext cx="8987155" cy="81470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1"/>
                </a:solidFill>
                <a:uFillTx/>
                <a:ea typeface="楷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>
              <a:lnSpc>
                <a:spcPct val="150000"/>
              </a:lnSpc>
            </a:pPr>
            <a:r>
              <a:rPr sz="20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Arial" panose="020B0604020202020204" pitchFamily="34" charset="0"/>
              </a:rPr>
              <a:t>淄博市张店区信访局2020年度政府信息公开工作的总体情况如何？</a:t>
            </a:r>
            <a:endParaRPr sz="2000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Arial" panose="020B0604020202020204" pitchFamily="34" charset="0"/>
            </a:endParaRPr>
          </a:p>
        </p:txBody>
      </p:sp>
      <p:sp>
        <p:nvSpPr>
          <p:cNvPr id="5" name="副标题 2"/>
          <p:cNvSpPr>
            <a:spLocks noGrp="1"/>
          </p:cNvSpPr>
          <p:nvPr>
            <p:custDataLst>
              <p:tags r:id="rId6"/>
            </p:custDataLst>
          </p:nvPr>
        </p:nvSpPr>
        <p:spPr>
          <a:xfrm>
            <a:off x="2600325" y="4244340"/>
            <a:ext cx="8987790" cy="81470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1"/>
                </a:solidFill>
                <a:uFillTx/>
                <a:ea typeface="楷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>
              <a:lnSpc>
                <a:spcPct val="150000"/>
              </a:lnSpc>
            </a:pPr>
            <a:r>
              <a:rPr sz="20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Arial" panose="020B0604020202020204" pitchFamily="34" charset="0"/>
              </a:rPr>
              <a:t>张店区信访局2020年度政府信息公开工作的主动公开情况如何？</a:t>
            </a:r>
            <a:endParaRPr sz="2000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Arial" panose="020B0604020202020204" pitchFamily="34" charset="0"/>
            </a:endParaRPr>
          </a:p>
        </p:txBody>
      </p:sp>
      <p:sp>
        <p:nvSpPr>
          <p:cNvPr id="6" name="副标题 2"/>
          <p:cNvSpPr>
            <a:spLocks noGrp="1"/>
          </p:cNvSpPr>
          <p:nvPr>
            <p:custDataLst>
              <p:tags r:id="rId7"/>
            </p:custDataLst>
          </p:nvPr>
        </p:nvSpPr>
        <p:spPr>
          <a:xfrm>
            <a:off x="2600325" y="5059045"/>
            <a:ext cx="8987790" cy="81470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1"/>
                </a:solidFill>
                <a:uFillTx/>
                <a:ea typeface="楷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>
              <a:lnSpc>
                <a:spcPct val="150000"/>
              </a:lnSpc>
            </a:pPr>
            <a:r>
              <a:rPr sz="20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Arial" panose="020B0604020202020204" pitchFamily="34" charset="0"/>
              </a:rPr>
              <a:t>张店区信访局2020年度政府信息公开工作的依申请公开情况如何？</a:t>
            </a:r>
            <a:endParaRPr sz="2000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Arial" panose="020B0604020202020204" pitchFamily="34" charset="0"/>
            </a:endParaRPr>
          </a:p>
        </p:txBody>
      </p:sp>
      <p:sp>
        <p:nvSpPr>
          <p:cNvPr id="7" name="副标题 2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2601595" y="5958840"/>
            <a:ext cx="8986520" cy="81470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1"/>
                </a:solidFill>
                <a:uFillTx/>
                <a:ea typeface="楷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>
              <a:lnSpc>
                <a:spcPct val="150000"/>
              </a:lnSpc>
            </a:pPr>
            <a:r>
              <a:rPr sz="20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  <a:sym typeface="Arial" panose="020B0604020202020204" pitchFamily="34" charset="0"/>
              </a:rPr>
              <a:t>张店区信访局2020年度政府信息公开工作的渠道有哪些？</a:t>
            </a:r>
            <a:endParaRPr sz="2000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  <a:sym typeface="Arial" panose="020B0604020202020204" pitchFamily="34" charset="0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2884805" y="3014980"/>
            <a:ext cx="7940675" cy="2569845"/>
          </a:xfrm>
        </p:spPr>
        <p:txBody>
          <a:bodyPr>
            <a:noAutofit/>
          </a:bodyPr>
          <a:lstStyle/>
          <a:p>
            <a:pPr algn="l"/>
            <a:r>
              <a:rPr lang="en-US" altLang="zh-CN" sz="2400" dirty="0"/>
              <a:t>    </a:t>
            </a:r>
            <a:endParaRPr lang="en-US" altLang="zh-CN" sz="2400" dirty="0"/>
          </a:p>
          <a:p>
            <a:pPr algn="l">
              <a:lnSpc>
                <a:spcPct val="150000"/>
              </a:lnSpc>
            </a:pPr>
            <a:r>
              <a:rPr lang="en-US" altLang="zh-CN" sz="2400" dirty="0"/>
              <a:t>    </a:t>
            </a:r>
            <a:r>
              <a:rPr lang="zh-CN" altLang="en-US" sz="2400" dirty="0"/>
              <a:t>《张店区信访局2020年政府信息公开工作年度报告》是根据《中华人民共和国政府信息公开条例》的要求，由淄博市张店区信访局编制。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594995" y="1390650"/>
            <a:ext cx="9192260" cy="114363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rtlCol="0">
            <a:normAutofit fontScale="70000"/>
          </a:bodyPr>
          <a:lstStyle/>
          <a:p>
            <a:pPr algn="ctr"/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  <a:sym typeface="Arial" panose="020B0604020202020204" pitchFamily="34" charset="0"/>
              </a:rPr>
              <a:t>《张店区信访局2020年政府信息公开工作年度报告》的编制依据是什么？</a:t>
            </a:r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3042285" y="2941955"/>
            <a:ext cx="7940675" cy="2886075"/>
          </a:xfrm>
        </p:spPr>
        <p:txBody>
          <a:bodyPr>
            <a:noAutofit/>
          </a:bodyPr>
          <a:lstStyle/>
          <a:p>
            <a:pPr algn="l"/>
            <a:r>
              <a:rPr lang="en-US" altLang="zh-CN" sz="2400" dirty="0"/>
              <a:t>    </a:t>
            </a:r>
            <a:endParaRPr lang="en-US" altLang="zh-CN" sz="2400" dirty="0"/>
          </a:p>
          <a:p>
            <a:pPr algn="l">
              <a:lnSpc>
                <a:spcPct val="150000"/>
              </a:lnSpc>
            </a:pPr>
            <a:r>
              <a:rPr lang="en-US" altLang="zh-CN" sz="2400" dirty="0"/>
              <a:t>      </a:t>
            </a:r>
            <a:r>
              <a:rPr lang="zh-CN" altLang="en-US" sz="2400" dirty="0"/>
              <a:t>报告全文包括总体情况、主动公开政府信息情况、收到和处理政府信息公开申请情况、政府信息公开行政复议和行政诉讼情况、存在的主要问题及改进情况，并含相关指标统计表等。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594995" y="1390650"/>
            <a:ext cx="9192260" cy="114363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rtlCol="0">
            <a:normAutofit fontScale="70000"/>
          </a:bodyPr>
          <a:lstStyle/>
          <a:p>
            <a:pPr algn="ctr"/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  <a:sym typeface="Arial" panose="020B0604020202020204" pitchFamily="34" charset="0"/>
              </a:rPr>
              <a:t>《张店区信访局2020年政府信息公开工作年度报告》的的主要内容有哪些？</a:t>
            </a:r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2720975" y="2894330"/>
            <a:ext cx="7940675" cy="2569845"/>
          </a:xfrm>
        </p:spPr>
        <p:txBody>
          <a:bodyPr>
            <a:noAutofit/>
          </a:bodyPr>
          <a:lstStyle/>
          <a:p>
            <a:pPr algn="l"/>
            <a:r>
              <a:rPr lang="en-US" altLang="zh-CN" sz="2400" dirty="0"/>
              <a:t>    </a:t>
            </a:r>
            <a:endParaRPr lang="en-US" altLang="zh-CN" sz="2400" dirty="0"/>
          </a:p>
          <a:p>
            <a:pPr algn="l">
              <a:lnSpc>
                <a:spcPct val="150000"/>
              </a:lnSpc>
            </a:pPr>
            <a:r>
              <a:rPr lang="en-US" altLang="zh-CN" sz="2400" dirty="0"/>
              <a:t>    </a:t>
            </a:r>
            <a:r>
              <a:rPr lang="zh-CN" altLang="en-US" sz="2400" dirty="0"/>
              <a:t>本年度报告中所列数据统计期限从2020年1月1日到2020年12月31日止。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594995" y="1390650"/>
            <a:ext cx="10066655" cy="114363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rtlCol="0">
            <a:normAutofit fontScale="70000"/>
          </a:bodyPr>
          <a:lstStyle/>
          <a:p>
            <a:pPr algn="ctr"/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  <a:sym typeface="Arial" panose="020B0604020202020204" pitchFamily="34" charset="0"/>
              </a:rPr>
              <a:t>《张店区信访局2020年政府信息公开工作年度报告》所列数据的统计期限是什么？</a:t>
            </a:r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1998980" y="2322830"/>
            <a:ext cx="9032875" cy="3844925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400" dirty="0"/>
              <a:t>        </a:t>
            </a:r>
            <a:r>
              <a:rPr lang="zh-CN" altLang="en-US" sz="2400" dirty="0"/>
              <a:t>2020年，张店区信访局根据《政府信息公开条例》修订后新的工作要求，健全工作机制、拓宽信息公开渠道，有序推进我局政府信息公开工作。坚持“公开为原则，不公开为例外”，将政府信息公开工作与张店区信访局重点目标任务相结合，及时更新、发布有关信息。积极参加区府办组织的政府信息公开业务培训，不断提高信息公开工作人员的业务水平和综合能力。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582930" y="783590"/>
            <a:ext cx="9192260" cy="114363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rtlCol="0">
            <a:normAutofit fontScale="70000"/>
          </a:bodyPr>
          <a:lstStyle/>
          <a:p>
            <a:pPr algn="ctr"/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  <a:sym typeface="Arial" panose="020B0604020202020204" pitchFamily="34" charset="0"/>
              </a:rPr>
              <a:t>淄博市张店区信访局2020年度政府信息公开工作的总体情况如何？</a:t>
            </a:r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1913255" y="2650490"/>
            <a:ext cx="9093835" cy="3493135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400" dirty="0"/>
              <a:t>      </a:t>
            </a:r>
            <a:r>
              <a:rPr lang="zh-CN" altLang="en-US" sz="2400" dirty="0"/>
              <a:t>积极做好主动公开工作，截至2020年12月31日，我局主动公开信息33条，主要包括：（1）机构职能、领导班子成员名单及工作分工、内设机构；（2）年度重点工作；（3）工作计划；（4）张店区信访局群众来访办事指南；（5）区领导公开接访安排情况；（6）财政预决算信息；（7）建议提案办理信息。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582930" y="989965"/>
            <a:ext cx="9592945" cy="114363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rtlCol="0">
            <a:normAutofit fontScale="80000"/>
          </a:bodyPr>
          <a:lstStyle/>
          <a:p>
            <a:pPr algn="ctr"/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  <a:sym typeface="Arial" panose="020B0604020202020204" pitchFamily="34" charset="0"/>
              </a:rPr>
              <a:t>张店区信访局2020年度政府信息公开工作的主动公开情况如何？</a:t>
            </a:r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181610" y="257810"/>
            <a:ext cx="11829415" cy="634301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4"/>
            </p:custDataLst>
          </p:nvPr>
        </p:nvSpPr>
        <p:spPr>
          <a:xfrm>
            <a:off x="819150" y="1799590"/>
            <a:ext cx="828675" cy="4020185"/>
          </a:xfrm>
          <a:prstGeom prst="rect">
            <a:avLst/>
          </a:prstGeom>
          <a:noFill/>
        </p:spPr>
        <p:txBody>
          <a:bodyPr vert="eaVert" wrap="square" lIns="91440" tIns="45720" rIns="91440" bIns="45720" rtlCol="0">
            <a:no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800" b="1" spc="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sz="2700" b="0" dirty="0">
                <a:solidFill>
                  <a:schemeClr val="accent1"/>
                </a:solidFill>
                <a:latin typeface="Arial" panose="020B0604020202020204" pitchFamily="34" charset="0"/>
                <a:ea typeface="楷体" panose="02010609060101010101" pitchFamily="49" charset="-122"/>
                <a:cs typeface="+mn-ea"/>
                <a:sym typeface="Arial" panose="020B0604020202020204" pitchFamily="34" charset="0"/>
              </a:rPr>
              <a:t>主动公开政府信息情况</a:t>
            </a:r>
            <a:endParaRPr lang="zh-CN" altLang="en-US" sz="2700" b="0" dirty="0">
              <a:solidFill>
                <a:schemeClr val="accent1"/>
              </a:solidFill>
              <a:latin typeface="Arial" panose="020B0604020202020204" pitchFamily="34" charset="0"/>
              <a:ea typeface="楷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5"/>
            </p:custDataLst>
          </p:nvPr>
        </p:nvGraphicFramePr>
        <p:xfrm>
          <a:off x="2234247" y="667893"/>
          <a:ext cx="8658225" cy="55657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065"/>
                <a:gridCol w="1381760"/>
                <a:gridCol w="1695450"/>
                <a:gridCol w="1470660"/>
                <a:gridCol w="1685290"/>
              </a:tblGrid>
              <a:tr h="31877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第二十条第（一）项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6127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本年新制作数量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本年新公开数量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对外公开总数量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145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规章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　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规范性文件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　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463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第二十条第（五）项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4095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上一年项目数量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本年增/减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处理决定数量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行政许可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7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其他对外管理服务事项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　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　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654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第二十条第（六）项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4070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上一年项目数量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本年增/减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处理决定数量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28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行政处罚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　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　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行政强制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　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654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第二十条第（八）项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33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上一年项目数量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本年增/减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407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行政事业性收费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 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5463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第二十条第（九）项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40894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信息内容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采购项目数量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采购总金额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4447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政府集中采购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　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latin typeface="仿宋_GB2312" panose="02010609030101010101" charset="-122"/>
                          <a:ea typeface="仿宋_GB2312" panose="02010609030101010101" charset="-122"/>
                          <a:cs typeface="仿宋_GB2312" panose="02010609030101010101" charset="-122"/>
                        </a:rPr>
                        <a:t>0</a:t>
                      </a:r>
                      <a:endParaRPr lang="en-US" altLang="en-US" sz="1100" b="0">
                        <a:latin typeface="仿宋_GB2312" panose="02010609030101010101" charset="-122"/>
                        <a:ea typeface="仿宋_GB2312" panose="02010609030101010101" charset="-122"/>
                        <a:cs typeface="仿宋_GB2312" panose="02010609030101010101" charset="-122"/>
                      </a:endParaRPr>
                    </a:p>
                  </a:txBody>
                  <a:tcPr marL="66675" marR="66675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</p:spTree>
    <p:custDataLst>
      <p:tags r:id="rId6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3006090" y="2990215"/>
            <a:ext cx="7940675" cy="2569845"/>
          </a:xfrm>
        </p:spPr>
        <p:txBody>
          <a:bodyPr>
            <a:noAutofit/>
          </a:bodyPr>
          <a:lstStyle/>
          <a:p>
            <a:pPr algn="l"/>
            <a:r>
              <a:rPr lang="en-US" altLang="zh-CN" sz="2400" dirty="0"/>
              <a:t>    </a:t>
            </a:r>
            <a:endParaRPr lang="en-US" altLang="zh-CN" sz="2400" dirty="0"/>
          </a:p>
          <a:p>
            <a:pPr algn="l">
              <a:lnSpc>
                <a:spcPct val="150000"/>
              </a:lnSpc>
            </a:pPr>
            <a:r>
              <a:rPr lang="en-US" altLang="zh-CN" sz="2400" dirty="0"/>
              <a:t>    </a:t>
            </a:r>
            <a:r>
              <a:rPr lang="zh-CN" altLang="en-US" sz="2400" dirty="0"/>
              <a:t>在依申请公开方面，畅通多种申请接受渠道，对收到的信息公开申请，根据有关规定及时作出处理和答复。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594995" y="1390650"/>
            <a:ext cx="9192260" cy="114363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 rtlCol="0">
            <a:normAutofit fontScale="70000"/>
          </a:bodyPr>
          <a:lstStyle/>
          <a:p>
            <a:pPr algn="ctr"/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  <a:sym typeface="Arial" panose="020B0604020202020204" pitchFamily="34" charset="0"/>
              </a:rPr>
              <a:t>张店区信访局2020年度政府信息公开工作的依申请公开情况如何？</a:t>
            </a:r>
            <a:endParaRPr lang="zh-CN" altLang="en-US" sz="3200" dirty="0">
              <a:solidFill>
                <a:schemeClr val="bg1"/>
              </a:solidFill>
              <a:latin typeface="汉仪尚巍手书W" panose="00020600040101010101" pitchFamily="18" charset="-122"/>
              <a:ea typeface="汉仪尚巍手书W" panose="00020600040101010101" pitchFamily="18" charset="-122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8*i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DIAGRAM_GROUP_CODE" val="l1-3"/>
  <p:tag name="KSO_WM_UNIT_TYPE" val="i"/>
  <p:tag name="KSO_WM_UNIT_INDEX" val="1"/>
  <p:tag name="KSO_WM_UNIT_USESOURCEFORMAT_APPLY" val="1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8*i*2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DIAGRAM_GROUP_CODE" val="l1-3"/>
  <p:tag name="KSO_WM_UNIT_TYPE" val="i"/>
  <p:tag name="KSO_WM_UNIT_INDEX" val="2"/>
  <p:tag name="KSO_WM_UNIT_FILL_FORE_SCHEMECOLOR_INDEX" val="14"/>
  <p:tag name="KSO_WM_UNIT_FILL_TYPE" val="1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8*a*2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NOCLEAR" val="0"/>
  <p:tag name="KSO_WM_UNIT_VALUE" val="42"/>
  <p:tag name="KSO_WM_DIAGRAM_GROUP_CODE" val="l1-3"/>
  <p:tag name="KSO_WM_UNIT_TYPE" val="a"/>
  <p:tag name="KSO_WM_UNIT_INDEX" val="2"/>
  <p:tag name="KSO_WM_UNIT_ISCONTENTSTITLE" val="0"/>
  <p:tag name="KSO_WM_UNIT_ISNUMDGMTITLE" val="0"/>
  <p:tag name="KSO_WM_UNIT_PRESET_TEXT" val="点击此处&#13;添加文本信息"/>
  <p:tag name="KSO_WM_UNIT_TEXT_FILL_FORE_SCHEMECOLOR_INDEX" val="5"/>
  <p:tag name="KSO_WM_UNIT_TEXT_FILL_TYPE" val="1"/>
  <p:tag name="KSO_WM_UNIT_USESOURCEFORMAT_APPLY" val="1"/>
</p:tagLst>
</file>

<file path=ppt/tags/tag103.xml><?xml version="1.0" encoding="utf-8"?>
<p:tagLst xmlns:p="http://schemas.openxmlformats.org/presentationml/2006/main">
  <p:tag name="KSO_WM_UNIT_TABLE_BEAUTIFY" val="smartTable{65f1da47-abc6-46f0-b730-ec6dc62bafdf}"/>
  <p:tag name="TABLE_ENDDRAG_ORIGIN_RECT" val="681*438"/>
  <p:tag name="TABLE_ENDDRAG_RECT" val="175*52*681*438"/>
</p:tagLst>
</file>

<file path=ppt/tags/tag104.xml><?xml version="1.0" encoding="utf-8"?>
<p:tagLst xmlns:p="http://schemas.openxmlformats.org/presentationml/2006/main">
  <p:tag name="KSO_WM_SLIDE_ID" val="custom20207613_8"/>
  <p:tag name="KSO_WM_TEMPLATE_SUBCATEGORY" val="0"/>
  <p:tag name="KSO_WM_TEMPLATE_MASTER_TYPE" val="0"/>
  <p:tag name="KSO_WM_TEMPLATE_COLOR_TYPE" val="1"/>
  <p:tag name="KSO_WM_SLIDE_ITEM_CNT" val="3"/>
  <p:tag name="KSO_WM_SLIDE_INDEX" val="8"/>
  <p:tag name="KSO_WM_TAG_VERSION" val="1.0"/>
  <p:tag name="KSO_WM_BEAUTIFY_FLAG" val="#wm#"/>
  <p:tag name="KSO_WM_TEMPLATE_CATEGORY" val="custom"/>
  <p:tag name="KSO_WM_TEMPLATE_INDEX" val="20207613"/>
  <p:tag name="KSO_WM_SLIDE_TYPE" val="text"/>
  <p:tag name="KSO_WM_SLIDE_SUBTYPE" val="diag"/>
  <p:tag name="KSO_WM_SLIDE_SIZE" val="771.131*199.212"/>
  <p:tag name="KSO_WM_SLIDE_POSITION" val="102.752*296.701"/>
  <p:tag name="KSO_WM_DIAGRAM_GROUP_CODE" val="l1-3"/>
  <p:tag name="KSO_WM_SLIDE_DIAGTYPE" val="l"/>
  <p:tag name="KSO_WM_SLIDE_LAYOUT" val="a_f_l"/>
  <p:tag name="KSO_WM_SLIDE_LAYOUT_CNT" val="2_1_1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5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52"/>
  <p:tag name="KSO_WM_UNIT_TYPE" val="b"/>
  <p:tag name="KSO_WM_UNIT_INDEX" val="1"/>
  <p:tag name="KSO_WM_UNIT_PRESET_TEXT" val="您的内容打在这里，或者通过复制您的文本后，在此框中选择粘贴，并选择只保留文字。在此录入上述图表的综合描述说明，在此录入上述图表的综合描述说明，在此录入上述图表的综合描述说明。"/>
</p:tagLst>
</file>

<file path=ppt/tags/tag106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7613_5*e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e"/>
  <p:tag name="KSO_WM_UNIT_INDEX" val="1"/>
  <p:tag name="KSO_WM_UNIT_ISCONTENTSTITLE" val="0"/>
  <p:tag name="KSO_WM_UNIT_ISNUMDGMTITLE" val="0"/>
  <p:tag name="KSO_WM_UNIT_NOCLEAR" val="0"/>
  <p:tag name="KSO_WM_UNIT_VALUE" val="11"/>
  <p:tag name="KSO_WM_UNIT_PRESET_TEXT" val="第一部分"/>
</p:tagLst>
</file>

<file path=ppt/tags/tag107.xml><?xml version="1.0" encoding="utf-8"?>
<p:tagLst xmlns:p="http://schemas.openxmlformats.org/presentationml/2006/main">
  <p:tag name="KSO_WM_SLIDE_ID" val="custom20207613_5"/>
  <p:tag name="KSO_WM_TEMPLATE_SUBCATEGORY" val="0"/>
  <p:tag name="KSO_WM_TEMPLATE_MASTER_TYPE" val="0"/>
  <p:tag name="KSO_WM_TEMPLATE_COLOR_TYPE" val="1"/>
  <p:tag name="KSO_WM_SLIDE_ITEM_CNT" val="0"/>
  <p:tag name="KSO_WM_SLIDE_INDEX" val="5"/>
  <p:tag name="KSO_WM_TAG_VERSION" val="1.0"/>
  <p:tag name="KSO_WM_BEAUTIFY_FLAG" val="#wm#"/>
  <p:tag name="KSO_WM_TEMPLATE_CATEGORY" val="custom"/>
  <p:tag name="KSO_WM_TEMPLATE_INDEX" val="20207613"/>
  <p:tag name="KSO_WM_SLIDE_TYPE" val="sectionTitle"/>
  <p:tag name="KSO_WM_SLIDE_SUBTYPE" val="pureTxt"/>
  <p:tag name="KSO_WM_SLIDE_LAYOUT" val="a_b_e"/>
  <p:tag name="KSO_WM_SLIDE_LAYOUT_CNT" val="1_1_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9*i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i"/>
  <p:tag name="KSO_WM_UNIT_INDEX" val="1"/>
  <p:tag name="KSO_WM_DIAGRAM_GROUP_CODE" val="l1-4"/>
  <p:tag name="KSO_WM_UNIT_USESOURCEFORMAT_APPLY" val="1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9*i*2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i"/>
  <p:tag name="KSO_WM_UNIT_INDEX" val="2"/>
  <p:tag name="KSO_WM_DIAGRAM_GROUP_CODE" val="l1-4"/>
  <p:tag name="KSO_WM_UNIT_FILL_FORE_SCHEMECOLOR_INDEX" val="14"/>
  <p:tag name="KSO_WM_UNIT_FILL_TYPE" val="1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9*a*2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39"/>
  <p:tag name="KSO_WM_UNIT_TYPE" val="a"/>
  <p:tag name="KSO_WM_UNIT_INDEX" val="2"/>
  <p:tag name="KSO_WM_DIAGRAM_GROUP_CODE" val="l1-4"/>
  <p:tag name="KSO_WM_UNIT_PRESET_TEXT" val="点击此处添加文本"/>
  <p:tag name="KSO_WM_UNIT_TEXT_FILL_FORE_SCHEMECOLOR_INDEX" val="5"/>
  <p:tag name="KSO_WM_UNIT_TEXT_FILL_TYPE" val="1"/>
  <p:tag name="KSO_WM_UNIT_USESOURCEFORMAT_APPLY" val="1"/>
</p:tagLst>
</file>

<file path=ppt/tags/tag111.xml><?xml version="1.0" encoding="utf-8"?>
<p:tagLst xmlns:p="http://schemas.openxmlformats.org/presentationml/2006/main">
  <p:tag name="KSO_WM_UNIT_TABLE_BEAUTIFY" val="smartTable{43d03c95-fea3-4cd0-bf5b-6e6b4816a4db}"/>
  <p:tag name="TABLE_ENDDRAG_ORIGIN_RECT" val="766*492"/>
  <p:tag name="TABLE_ENDDRAG_RECT" val="138*23*766*492"/>
</p:tagLst>
</file>

<file path=ppt/tags/tag112.xml><?xml version="1.0" encoding="utf-8"?>
<p:tagLst xmlns:p="http://schemas.openxmlformats.org/presentationml/2006/main">
  <p:tag name="KSO_WM_SLIDE_ID" val="custom20207613_9"/>
  <p:tag name="KSO_WM_TEMPLATE_SUBCATEGORY" val="0"/>
  <p:tag name="KSO_WM_TEMPLATE_MASTER_TYPE" val="0"/>
  <p:tag name="KSO_WM_TEMPLATE_COLOR_TYPE" val="1"/>
  <p:tag name="KSO_WM_SLIDE_ITEM_CNT" val="5"/>
  <p:tag name="KSO_WM_SLIDE_INDEX" val="9"/>
  <p:tag name="KSO_WM_TAG_VERSION" val="1.0"/>
  <p:tag name="KSO_WM_BEAUTIFY_FLAG" val="#wm#"/>
  <p:tag name="KSO_WM_TEMPLATE_CATEGORY" val="custom"/>
  <p:tag name="KSO_WM_TEMPLATE_INDEX" val="20207613"/>
  <p:tag name="KSO_WM_SLIDE_TYPE" val="text"/>
  <p:tag name="KSO_WM_SLIDE_SUBTYPE" val="diag"/>
  <p:tag name="KSO_WM_SLIDE_SIZE" val="881.132*69.7022"/>
  <p:tag name="KSO_WM_SLIDE_POSITION" val="39.3*160.65"/>
  <p:tag name="KSO_WM_SLIDE_LAYOUT" val="a_f_l"/>
  <p:tag name="KSO_WM_SLIDE_LAYOUT_CNT" val="2_1_1"/>
  <p:tag name="KSO_WM_DIAGRAM_GROUP_CODE" val="l1-4"/>
  <p:tag name="KSO_WM_SLIDE_DIAGTYPE" val="l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5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52"/>
  <p:tag name="KSO_WM_UNIT_TYPE" val="b"/>
  <p:tag name="KSO_WM_UNIT_INDEX" val="1"/>
  <p:tag name="KSO_WM_UNIT_PRESET_TEXT" val="您的内容打在这里，或者通过复制您的文本后，在此框中选择粘贴，并选择只保留文字。在此录入上述图表的综合描述说明，在此录入上述图表的综合描述说明，在此录入上述图表的综合描述说明。"/>
</p:tagLst>
</file>

<file path=ppt/tags/tag114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7613_5*e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e"/>
  <p:tag name="KSO_WM_UNIT_INDEX" val="1"/>
  <p:tag name="KSO_WM_UNIT_ISCONTENTSTITLE" val="0"/>
  <p:tag name="KSO_WM_UNIT_ISNUMDGMTITLE" val="0"/>
  <p:tag name="KSO_WM_UNIT_NOCLEAR" val="0"/>
  <p:tag name="KSO_WM_UNIT_VALUE" val="11"/>
  <p:tag name="KSO_WM_UNIT_PRESET_TEXT" val="第一部分"/>
</p:tagLst>
</file>

<file path=ppt/tags/tag115.xml><?xml version="1.0" encoding="utf-8"?>
<p:tagLst xmlns:p="http://schemas.openxmlformats.org/presentationml/2006/main">
  <p:tag name="KSO_WM_SLIDE_ID" val="custom20207613_5"/>
  <p:tag name="KSO_WM_TEMPLATE_SUBCATEGORY" val="0"/>
  <p:tag name="KSO_WM_TEMPLATE_MASTER_TYPE" val="0"/>
  <p:tag name="KSO_WM_TEMPLATE_COLOR_TYPE" val="1"/>
  <p:tag name="KSO_WM_SLIDE_ITEM_CNT" val="0"/>
  <p:tag name="KSO_WM_SLIDE_INDEX" val="5"/>
  <p:tag name="KSO_WM_TAG_VERSION" val="1.0"/>
  <p:tag name="KSO_WM_BEAUTIFY_FLAG" val="#wm#"/>
  <p:tag name="KSO_WM_TEMPLATE_CATEGORY" val="custom"/>
  <p:tag name="KSO_WM_TEMPLATE_INDEX" val="20207613"/>
  <p:tag name="KSO_WM_SLIDE_TYPE" val="sectionTitle"/>
  <p:tag name="KSO_WM_SLIDE_SUBTYPE" val="pureTxt"/>
  <p:tag name="KSO_WM_SLIDE_LAYOUT" val="a_b_e"/>
  <p:tag name="KSO_WM_SLIDE_LAYOUT_CNT" val="1_1_1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9*i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i"/>
  <p:tag name="KSO_WM_UNIT_INDEX" val="1"/>
  <p:tag name="KSO_WM_DIAGRAM_GROUP_CODE" val="l1-4"/>
  <p:tag name="KSO_WM_UNIT_USESOURCEFORMAT_APPLY" val="1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9*i*2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i"/>
  <p:tag name="KSO_WM_UNIT_INDEX" val="2"/>
  <p:tag name="KSO_WM_DIAGRAM_GROUP_CODE" val="l1-4"/>
  <p:tag name="KSO_WM_UNIT_FILL_FORE_SCHEMECOLOR_INDEX" val="14"/>
  <p:tag name="KSO_WM_UNIT_FILL_TYPE" val="1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9*a*2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39"/>
  <p:tag name="KSO_WM_UNIT_TYPE" val="a"/>
  <p:tag name="KSO_WM_UNIT_INDEX" val="2"/>
  <p:tag name="KSO_WM_DIAGRAM_GROUP_CODE" val="l1-4"/>
  <p:tag name="KSO_WM_UNIT_PRESET_TEXT" val="点击此处添加文本"/>
  <p:tag name="KSO_WM_UNIT_TEXT_FILL_FORE_SCHEMECOLOR_INDEX" val="5"/>
  <p:tag name="KSO_WM_UNIT_TEXT_FILL_TYPE" val="1"/>
  <p:tag name="KSO_WM_UNIT_USESOURCEFORMAT_APPLY" val="1"/>
</p:tagLst>
</file>

<file path=ppt/tags/tag119.xml><?xml version="1.0" encoding="utf-8"?>
<p:tagLst xmlns:p="http://schemas.openxmlformats.org/presentationml/2006/main">
  <p:tag name="KSO_WM_UNIT_TABLE_BEAUTIFY" val="smartTable{7cc6a806-c99c-44da-a63a-41b5965cbdf5}"/>
  <p:tag name="TABLE_ENDDRAG_ORIGIN_RECT" val="601*313"/>
  <p:tag name="TABLE_ENDDRAG_RECT" val="253*116*601*313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ID" val="custom20207613_9"/>
  <p:tag name="KSO_WM_TEMPLATE_SUBCATEGORY" val="0"/>
  <p:tag name="KSO_WM_TEMPLATE_MASTER_TYPE" val="0"/>
  <p:tag name="KSO_WM_TEMPLATE_COLOR_TYPE" val="1"/>
  <p:tag name="KSO_WM_SLIDE_ITEM_CNT" val="5"/>
  <p:tag name="KSO_WM_SLIDE_INDEX" val="9"/>
  <p:tag name="KSO_WM_TAG_VERSION" val="1.0"/>
  <p:tag name="KSO_WM_BEAUTIFY_FLAG" val="#wm#"/>
  <p:tag name="KSO_WM_TEMPLATE_CATEGORY" val="custom"/>
  <p:tag name="KSO_WM_TEMPLATE_INDEX" val="20207613"/>
  <p:tag name="KSO_WM_SLIDE_TYPE" val="text"/>
  <p:tag name="KSO_WM_SLIDE_SUBTYPE" val="diag"/>
  <p:tag name="KSO_WM_SLIDE_SIZE" val="881.132*69.7022"/>
  <p:tag name="KSO_WM_SLIDE_POSITION" val="39.3*160.65"/>
  <p:tag name="KSO_WM_SLIDE_LAYOUT" val="a_f_l"/>
  <p:tag name="KSO_WM_SLIDE_LAYOUT_CNT" val="2_1_1"/>
  <p:tag name="KSO_WM_DIAGRAM_GROUP_CODE" val="l1-4"/>
  <p:tag name="KSO_WM_SLIDE_DIAGTYPE" val="l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MASK_FLAG" val="1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MASK_FLAG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MASK_FLAG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MASK_FLAG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MASK_FLAG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MASK_FLAG" val="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MASK_FLAG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MASK_FLAG" val="1"/>
</p:tagLst>
</file>

<file path=ppt/tags/tag69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207613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207613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TEMPLATE_SUBCATEGORY" val="0"/>
  <p:tag name="KSO_WM_TEMPLATE_MASTER_TYPE" val="0"/>
  <p:tag name="KSO_WM_TEMPLATE_COLOR_TYPE" val="1"/>
  <p:tag name="KSO_WM_TAG_VERSION" val="1.0"/>
  <p:tag name="KSO_WM_BEAUTIFY_FLAG" val="#wm#"/>
  <p:tag name="KSO_WM_TEMPLATE_CATEGORY" val="custom"/>
  <p:tag name="KSO_WM_TEMPLATE_INDEX" val="20207613"/>
  <p:tag name="KSO_WM_TEMPLATE_THUMBS_INDEX" val="1、4、5、6、7、8、10、11、13、14"/>
</p:tagLst>
</file>

<file path=ppt/tags/tag75.xml><?xml version="1.0" encoding="utf-8"?>
<p:tagLst xmlns:p="http://schemas.openxmlformats.org/presentationml/2006/main">
  <p:tag name="KSO_WM_TEMPLATE_CATEGORY" val="custom"/>
  <p:tag name="KSO_WM_TEMPLATE_INDEX" val="20207613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7613_1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PRESET_TEXT" val="适用于党政工作总结/工作汇报/年终总结"/>
</p:tagLst>
</file>

<file path=ppt/tags/tag7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2"/>
  <p:tag name="KSO_WM_UNIT_ID" val="custom20207613_1*b*2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PRESET_TEXT" val="汇报人姓名"/>
  <p:tag name="KSO_WM_UNIT_VALUE" val="5"/>
</p:tagLst>
</file>

<file path=ppt/tags/tag7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7613_1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PRESET_TEXT" val="适用于党政工作总结/工作汇报/年终总结"/>
</p:tagLst>
</file>

<file path=ppt/tags/tag7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7613_1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PRESET_TEXT" val="适用于党政工作总结/工作汇报/年终总结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7613_1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PRESET_TEXT" val="适用于党政工作总结/工作汇报/年终总结"/>
</p:tagLst>
</file>

<file path=ppt/tags/tag8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7613_1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PRESET_TEXT" val="适用于党政工作总结/工作汇报/年终总结"/>
</p:tagLst>
</file>

<file path=ppt/tags/tag8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7613_1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PRESET_TEXT" val="适用于党政工作总结/工作汇报/年终总结"/>
</p:tagLst>
</file>

<file path=ppt/tags/tag8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7613_1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PRESET_TEXT" val="适用于党政工作总结/工作汇报/年终总结"/>
</p:tagLst>
</file>

<file path=ppt/tags/tag84.xml><?xml version="1.0" encoding="utf-8"?>
<p:tagLst xmlns:p="http://schemas.openxmlformats.org/presentationml/2006/main">
  <p:tag name="KSO_WM_SLIDE_ID" val="custom20207613_1"/>
  <p:tag name="KSO_WM_TEMPLATE_SUBCATEGORY" val="0"/>
  <p:tag name="KSO_WM_TEMPLATE_MASTER_TYPE" val="0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7613"/>
  <p:tag name="KSO_WM_SLIDE_LAYOUT" val="a_b"/>
  <p:tag name="KSO_WM_SLIDE_LAYOUT_CNT" val="1_3"/>
  <p:tag name="KSO_WM_TEMPLATE_THUMBS_INDEX" val="1、4、5、6、7、8、10、11、13、14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5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52"/>
  <p:tag name="KSO_WM_UNIT_TYPE" val="b"/>
  <p:tag name="KSO_WM_UNIT_INDEX" val="1"/>
  <p:tag name="KSO_WM_UNIT_PRESET_TEXT" val="您的内容打在这里，或者通过复制您的文本后，在此框中选择粘贴，并选择只保留文字。在此录入上述图表的综合描述说明，在此录入上述图表的综合描述说明，在此录入上述图表的综合描述说明。"/>
</p:tagLst>
</file>

<file path=ppt/tags/tag86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7613_5*e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e"/>
  <p:tag name="KSO_WM_UNIT_INDEX" val="1"/>
  <p:tag name="KSO_WM_UNIT_ISCONTENTSTITLE" val="0"/>
  <p:tag name="KSO_WM_UNIT_ISNUMDGMTITLE" val="0"/>
  <p:tag name="KSO_WM_UNIT_NOCLEAR" val="0"/>
  <p:tag name="KSO_WM_UNIT_VALUE" val="11"/>
  <p:tag name="KSO_WM_UNIT_PRESET_TEXT" val="第一部分"/>
</p:tagLst>
</file>

<file path=ppt/tags/tag87.xml><?xml version="1.0" encoding="utf-8"?>
<p:tagLst xmlns:p="http://schemas.openxmlformats.org/presentationml/2006/main">
  <p:tag name="KSO_WM_SLIDE_ID" val="custom20207613_5"/>
  <p:tag name="KSO_WM_TEMPLATE_SUBCATEGORY" val="0"/>
  <p:tag name="KSO_WM_TEMPLATE_MASTER_TYPE" val="0"/>
  <p:tag name="KSO_WM_TEMPLATE_COLOR_TYPE" val="1"/>
  <p:tag name="KSO_WM_SLIDE_ITEM_CNT" val="0"/>
  <p:tag name="KSO_WM_SLIDE_INDEX" val="5"/>
  <p:tag name="KSO_WM_TAG_VERSION" val="1.0"/>
  <p:tag name="KSO_WM_BEAUTIFY_FLAG" val="#wm#"/>
  <p:tag name="KSO_WM_TEMPLATE_CATEGORY" val="custom"/>
  <p:tag name="KSO_WM_TEMPLATE_INDEX" val="20207613"/>
  <p:tag name="KSO_WM_SLIDE_TYPE" val="sectionTitle"/>
  <p:tag name="KSO_WM_SLIDE_SUBTYPE" val="pureTxt"/>
  <p:tag name="KSO_WM_SLIDE_LAYOUT" val="a_b_e"/>
  <p:tag name="KSO_WM_SLIDE_LAYOUT_CNT" val="1_1_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5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52"/>
  <p:tag name="KSO_WM_UNIT_TYPE" val="b"/>
  <p:tag name="KSO_WM_UNIT_INDEX" val="1"/>
  <p:tag name="KSO_WM_UNIT_PRESET_TEXT" val="您的内容打在这里，或者通过复制您的文本后，在此框中选择粘贴，并选择只保留文字。在此录入上述图表的综合描述说明，在此录入上述图表的综合描述说明，在此录入上述图表的综合描述说明。"/>
</p:tagLst>
</file>

<file path=ppt/tags/tag89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7613_5*e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e"/>
  <p:tag name="KSO_WM_UNIT_INDEX" val="1"/>
  <p:tag name="KSO_WM_UNIT_ISCONTENTSTITLE" val="0"/>
  <p:tag name="KSO_WM_UNIT_ISNUMDGMTITLE" val="0"/>
  <p:tag name="KSO_WM_UNIT_NOCLEAR" val="0"/>
  <p:tag name="KSO_WM_UNIT_VALUE" val="11"/>
  <p:tag name="KSO_WM_UNIT_PRESET_TEXT" val="第一部分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ID" val="custom20207613_5"/>
  <p:tag name="KSO_WM_TEMPLATE_SUBCATEGORY" val="0"/>
  <p:tag name="KSO_WM_TEMPLATE_MASTER_TYPE" val="0"/>
  <p:tag name="KSO_WM_TEMPLATE_COLOR_TYPE" val="1"/>
  <p:tag name="KSO_WM_SLIDE_ITEM_CNT" val="0"/>
  <p:tag name="KSO_WM_SLIDE_INDEX" val="5"/>
  <p:tag name="KSO_WM_TAG_VERSION" val="1.0"/>
  <p:tag name="KSO_WM_BEAUTIFY_FLAG" val="#wm#"/>
  <p:tag name="KSO_WM_TEMPLATE_CATEGORY" val="custom"/>
  <p:tag name="KSO_WM_TEMPLATE_INDEX" val="20207613"/>
  <p:tag name="KSO_WM_SLIDE_TYPE" val="sectionTitle"/>
  <p:tag name="KSO_WM_SLIDE_SUBTYPE" val="pureTxt"/>
  <p:tag name="KSO_WM_SLIDE_LAYOUT" val="a_b_e"/>
  <p:tag name="KSO_WM_SLIDE_LAYOUT_CNT" val="1_1_1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5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52"/>
  <p:tag name="KSO_WM_UNIT_TYPE" val="b"/>
  <p:tag name="KSO_WM_UNIT_INDEX" val="1"/>
  <p:tag name="KSO_WM_UNIT_PRESET_TEXT" val="您的内容打在这里，或者通过复制您的文本后，在此框中选择粘贴，并选择只保留文字。在此录入上述图表的综合描述说明，在此录入上述图表的综合描述说明，在此录入上述图表的综合描述说明。"/>
</p:tagLst>
</file>

<file path=ppt/tags/tag92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7613_5*e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e"/>
  <p:tag name="KSO_WM_UNIT_INDEX" val="1"/>
  <p:tag name="KSO_WM_UNIT_ISCONTENTSTITLE" val="0"/>
  <p:tag name="KSO_WM_UNIT_ISNUMDGMTITLE" val="0"/>
  <p:tag name="KSO_WM_UNIT_NOCLEAR" val="0"/>
  <p:tag name="KSO_WM_UNIT_VALUE" val="11"/>
  <p:tag name="KSO_WM_UNIT_PRESET_TEXT" val="第一部分"/>
</p:tagLst>
</file>

<file path=ppt/tags/tag93.xml><?xml version="1.0" encoding="utf-8"?>
<p:tagLst xmlns:p="http://schemas.openxmlformats.org/presentationml/2006/main">
  <p:tag name="KSO_WM_SLIDE_ID" val="custom20207613_5"/>
  <p:tag name="KSO_WM_TEMPLATE_SUBCATEGORY" val="0"/>
  <p:tag name="KSO_WM_TEMPLATE_MASTER_TYPE" val="0"/>
  <p:tag name="KSO_WM_TEMPLATE_COLOR_TYPE" val="1"/>
  <p:tag name="KSO_WM_SLIDE_ITEM_CNT" val="0"/>
  <p:tag name="KSO_WM_SLIDE_INDEX" val="5"/>
  <p:tag name="KSO_WM_TAG_VERSION" val="1.0"/>
  <p:tag name="KSO_WM_BEAUTIFY_FLAG" val="#wm#"/>
  <p:tag name="KSO_WM_TEMPLATE_CATEGORY" val="custom"/>
  <p:tag name="KSO_WM_TEMPLATE_INDEX" val="20207613"/>
  <p:tag name="KSO_WM_SLIDE_TYPE" val="sectionTitle"/>
  <p:tag name="KSO_WM_SLIDE_SUBTYPE" val="pureTxt"/>
  <p:tag name="KSO_WM_SLIDE_LAYOUT" val="a_b_e"/>
  <p:tag name="KSO_WM_SLIDE_LAYOUT_CNT" val="1_1_1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5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52"/>
  <p:tag name="KSO_WM_UNIT_TYPE" val="b"/>
  <p:tag name="KSO_WM_UNIT_INDEX" val="1"/>
  <p:tag name="KSO_WM_UNIT_PRESET_TEXT" val="您的内容打在这里，或者通过复制您的文本后，在此框中选择粘贴，并选择只保留文字。在此录入上述图表的综合描述说明，在此录入上述图表的综合描述说明，在此录入上述图表的综合描述说明。"/>
</p:tagLst>
</file>

<file path=ppt/tags/tag95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7613_5*e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e"/>
  <p:tag name="KSO_WM_UNIT_INDEX" val="1"/>
  <p:tag name="KSO_WM_UNIT_ISCONTENTSTITLE" val="0"/>
  <p:tag name="KSO_WM_UNIT_ISNUMDGMTITLE" val="0"/>
  <p:tag name="KSO_WM_UNIT_NOCLEAR" val="0"/>
  <p:tag name="KSO_WM_UNIT_VALUE" val="11"/>
  <p:tag name="KSO_WM_UNIT_PRESET_TEXT" val="第一部分"/>
</p:tagLst>
</file>

<file path=ppt/tags/tag96.xml><?xml version="1.0" encoding="utf-8"?>
<p:tagLst xmlns:p="http://schemas.openxmlformats.org/presentationml/2006/main">
  <p:tag name="KSO_WM_SLIDE_ID" val="custom20207613_5"/>
  <p:tag name="KSO_WM_TEMPLATE_SUBCATEGORY" val="0"/>
  <p:tag name="KSO_WM_TEMPLATE_MASTER_TYPE" val="0"/>
  <p:tag name="KSO_WM_TEMPLATE_COLOR_TYPE" val="1"/>
  <p:tag name="KSO_WM_SLIDE_ITEM_CNT" val="0"/>
  <p:tag name="KSO_WM_SLIDE_INDEX" val="5"/>
  <p:tag name="KSO_WM_TAG_VERSION" val="1.0"/>
  <p:tag name="KSO_WM_BEAUTIFY_FLAG" val="#wm#"/>
  <p:tag name="KSO_WM_TEMPLATE_CATEGORY" val="custom"/>
  <p:tag name="KSO_WM_TEMPLATE_INDEX" val="20207613"/>
  <p:tag name="KSO_WM_SLIDE_TYPE" val="sectionTitle"/>
  <p:tag name="KSO_WM_SLIDE_SUBTYPE" val="pureTxt"/>
  <p:tag name="KSO_WM_SLIDE_LAYOUT" val="a_b_e"/>
  <p:tag name="KSO_WM_SLIDE_LAYOUT_CNT" val="1_1_1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3_5*b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52"/>
  <p:tag name="KSO_WM_UNIT_TYPE" val="b"/>
  <p:tag name="KSO_WM_UNIT_INDEX" val="1"/>
  <p:tag name="KSO_WM_UNIT_PRESET_TEXT" val="您的内容打在这里，或者通过复制您的文本后，在此框中选择粘贴，并选择只保留文字。在此录入上述图表的综合描述说明，在此录入上述图表的综合描述说明，在此录入上述图表的综合描述说明。"/>
</p:tagLst>
</file>

<file path=ppt/tags/tag98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7613_5*e*1"/>
  <p:tag name="KSO_WM_TEMPLATE_CATEGORY" val="custom"/>
  <p:tag name="KSO_WM_TEMPLATE_INDEX" val="20207613"/>
  <p:tag name="KSO_WM_UNIT_LAYERLEVEL" val="1"/>
  <p:tag name="KSO_WM_TAG_VERSION" val="1.0"/>
  <p:tag name="KSO_WM_BEAUTIFY_FLAG" val="#wm#"/>
  <p:tag name="KSO_WM_UNIT_TYPE" val="e"/>
  <p:tag name="KSO_WM_UNIT_INDEX" val="1"/>
  <p:tag name="KSO_WM_UNIT_ISCONTENTSTITLE" val="0"/>
  <p:tag name="KSO_WM_UNIT_ISNUMDGMTITLE" val="0"/>
  <p:tag name="KSO_WM_UNIT_NOCLEAR" val="0"/>
  <p:tag name="KSO_WM_UNIT_VALUE" val="11"/>
  <p:tag name="KSO_WM_UNIT_PRESET_TEXT" val="第一部分"/>
</p:tagLst>
</file>

<file path=ppt/tags/tag99.xml><?xml version="1.0" encoding="utf-8"?>
<p:tagLst xmlns:p="http://schemas.openxmlformats.org/presentationml/2006/main">
  <p:tag name="KSO_WM_SLIDE_ID" val="custom20207613_5"/>
  <p:tag name="KSO_WM_TEMPLATE_SUBCATEGORY" val="0"/>
  <p:tag name="KSO_WM_TEMPLATE_MASTER_TYPE" val="0"/>
  <p:tag name="KSO_WM_TEMPLATE_COLOR_TYPE" val="1"/>
  <p:tag name="KSO_WM_SLIDE_ITEM_CNT" val="0"/>
  <p:tag name="KSO_WM_SLIDE_INDEX" val="5"/>
  <p:tag name="KSO_WM_TAG_VERSION" val="1.0"/>
  <p:tag name="KSO_WM_BEAUTIFY_FLAG" val="#wm#"/>
  <p:tag name="KSO_WM_TEMPLATE_CATEGORY" val="custom"/>
  <p:tag name="KSO_WM_TEMPLATE_INDEX" val="20207613"/>
  <p:tag name="KSO_WM_SLIDE_TYPE" val="sectionTitle"/>
  <p:tag name="KSO_WM_SLIDE_SUBTYPE" val="pureTxt"/>
  <p:tag name="KSO_WM_SLIDE_LAYOUT" val="a_b_e"/>
  <p:tag name="KSO_WM_SLIDE_LAYOUT_CNT" val="1_1_1"/>
</p:tagLst>
</file>

<file path=ppt/theme/theme1.xml><?xml version="1.0" encoding="utf-8"?>
<a:theme xmlns:a="http://schemas.openxmlformats.org/drawingml/2006/main" name="1_Office 主题​​">
  <a:themeElements>
    <a:clrScheme name="7613">
      <a:dk1>
        <a:sysClr val="windowText" lastClr="000000"/>
      </a:dk1>
      <a:lt1>
        <a:sysClr val="window" lastClr="FFFFFF"/>
      </a:lt1>
      <a:dk2>
        <a:srgbClr val="EED0CA"/>
      </a:dk2>
      <a:lt2>
        <a:srgbClr val="FFFFFF"/>
      </a:lt2>
      <a:accent1>
        <a:srgbClr val="C00000"/>
      </a:accent1>
      <a:accent2>
        <a:srgbClr val="C60F00"/>
      </a:accent2>
      <a:accent3>
        <a:srgbClr val="CC1E00"/>
      </a:accent3>
      <a:accent4>
        <a:srgbClr val="D22D00"/>
      </a:accent4>
      <a:accent5>
        <a:srgbClr val="D83C00"/>
      </a:accent5>
      <a:accent6>
        <a:srgbClr val="DE4B00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3160</Words>
  <Application>WPS 演示</Application>
  <PresentationFormat>宽屏</PresentationFormat>
  <Paragraphs>880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宋体</vt:lpstr>
      <vt:lpstr>Wingdings</vt:lpstr>
      <vt:lpstr>楷体</vt:lpstr>
      <vt:lpstr>汉仪尚巍手书W</vt:lpstr>
      <vt:lpstr>草檀斋毛泽东字体</vt:lpstr>
      <vt:lpstr>仿宋_GB2312</vt:lpstr>
      <vt:lpstr>微软雅黑</vt:lpstr>
      <vt:lpstr>Calibri</vt:lpstr>
      <vt:lpstr>Arial Unicode MS</vt:lpstr>
      <vt:lpstr>1_Office 主题​​</vt:lpstr>
      <vt:lpstr>2020政府信息公开 年度报告</vt:lpstr>
      <vt:lpstr>PowerPoint 演示文稿</vt:lpstr>
      <vt:lpstr>总体情况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张先生</cp:lastModifiedBy>
  <cp:revision>13</cp:revision>
  <dcterms:created xsi:type="dcterms:W3CDTF">2021-01-21T08:42:00Z</dcterms:created>
  <dcterms:modified xsi:type="dcterms:W3CDTF">2021-01-26T01:46:35Z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