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4"/>
  </p:handoutMasterIdLst>
  <p:sldIdLst>
    <p:sldId id="394" r:id="rId3"/>
    <p:sldId id="390" r:id="rId5"/>
    <p:sldId id="403" r:id="rId6"/>
    <p:sldId id="404" r:id="rId7"/>
    <p:sldId id="280" r:id="rId8"/>
    <p:sldId id="368" r:id="rId9"/>
    <p:sldId id="274" r:id="rId10"/>
    <p:sldId id="330" r:id="rId11"/>
    <p:sldId id="407" r:id="rId12"/>
    <p:sldId id="370" r:id="rId13"/>
  </p:sldIdLst>
  <p:sldSz cx="9144000" cy="5143500" type="screen16x9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7AFE3"/>
    <a:srgbClr val="FF51B7"/>
    <a:srgbClr val="F5F5F5"/>
    <a:srgbClr val="969696"/>
    <a:srgbClr val="C8C8C8"/>
    <a:srgbClr val="0096D5"/>
    <a:srgbClr val="D4D4D4"/>
    <a:srgbClr val="EAEAEA"/>
    <a:srgbClr val="F3F0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5" autoAdjust="0"/>
    <p:restoredTop sz="94660"/>
  </p:normalViewPr>
  <p:slideViewPr>
    <p:cSldViewPr>
      <p:cViewPr varScale="1">
        <p:scale>
          <a:sx n="112" d="100"/>
          <a:sy n="112" d="100"/>
        </p:scale>
        <p:origin x="62" y="62"/>
      </p:cViewPr>
      <p:guideLst>
        <p:guide orient="horz" pos="1672"/>
        <p:guide pos="281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928" y="-102"/>
      </p:cViewPr>
      <p:guideLst>
        <p:guide orient="horz" pos="2972"/>
        <p:guide pos="2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4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7DD0A-9044-4D18-9C18-8B428ED928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C6817-9CDC-4935-A4AC-27CF72BD8B2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87C70-E853-4894-BF07-D2F4B19C8F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7F99-6ADC-4C80-99B3-D41D13275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 userDrawn="1"/>
        </p:nvSpPr>
        <p:spPr>
          <a:xfrm>
            <a:off x="3131840" y="409253"/>
            <a:ext cx="28803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100" dirty="0">
                <a:solidFill>
                  <a:schemeClr val="accent3"/>
                </a:solidFill>
              </a:rPr>
              <a:t>单击输入标题</a:t>
            </a:r>
            <a:endParaRPr lang="en-US" altLang="zh-CN" sz="2100" dirty="0">
              <a:solidFill>
                <a:schemeClr val="accent3"/>
              </a:solidFill>
            </a:endParaRPr>
          </a:p>
          <a:p>
            <a:pPr algn="ctr"/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单击此处添加副标题或详细文本描述</a:t>
            </a:r>
            <a:endParaRPr lang="zh-CN" alt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3131840" y="4587974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n>
                  <a:noFill/>
                </a:ln>
                <a:solidFill>
                  <a:schemeClr val="accent3"/>
                </a:solidFill>
              </a:rPr>
              <a:t>www.</a:t>
            </a:r>
            <a:r>
              <a:rPr lang="zh-CN" altLang="en-US" sz="800" dirty="0">
                <a:ln>
                  <a:noFill/>
                </a:ln>
                <a:solidFill>
                  <a:schemeClr val="accent3"/>
                </a:solidFill>
              </a:rPr>
              <a:t>企业网站</a:t>
            </a:r>
            <a:r>
              <a:rPr lang="en-US" altLang="zh-CN" sz="800" dirty="0">
                <a:ln>
                  <a:noFill/>
                </a:ln>
                <a:solidFill>
                  <a:schemeClr val="accent3"/>
                </a:solidFill>
              </a:rPr>
              <a:t>.com</a:t>
            </a:r>
            <a:endParaRPr lang="en-US" altLang="zh-CN" sz="800" dirty="0">
              <a:ln>
                <a:noFill/>
              </a:ln>
              <a:solidFill>
                <a:schemeClr val="accent3"/>
              </a:solidFill>
            </a:endParaRPr>
          </a:p>
          <a:p>
            <a:pPr algn="ctr"/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企业名称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宣传口号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企业标题</a:t>
            </a:r>
            <a:endParaRPr lang="zh-CN" altLang="en-US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7" name="组合 16"/>
          <p:cNvGrpSpPr/>
          <p:nvPr userDrawn="1"/>
        </p:nvGrpSpPr>
        <p:grpSpPr>
          <a:xfrm>
            <a:off x="3419872" y="339502"/>
            <a:ext cx="246466" cy="384285"/>
            <a:chOff x="3579019" y="293633"/>
            <a:chExt cx="361957" cy="564356"/>
          </a:xfrm>
        </p:grpSpPr>
        <p:sp>
          <p:nvSpPr>
            <p:cNvPr id="18" name="任意多边形 17"/>
            <p:cNvSpPr/>
            <p:nvPr/>
          </p:nvSpPr>
          <p:spPr>
            <a:xfrm>
              <a:off x="3579019" y="433388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任意多边形 18"/>
            <p:cNvSpPr/>
            <p:nvPr/>
          </p:nvSpPr>
          <p:spPr>
            <a:xfrm>
              <a:off x="3661175" y="481752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3594504" y="293633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3795720" y="507901"/>
              <a:ext cx="145256" cy="235743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  <a:gd name="connsiteX0-1" fmla="*/ 0 w 145256"/>
                <a:gd name="connsiteY0-2" fmla="*/ 0 h 235743"/>
                <a:gd name="connsiteX1-3" fmla="*/ 145256 w 145256"/>
                <a:gd name="connsiteY1-4" fmla="*/ 235743 h 23574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45256" h="235743">
                  <a:moveTo>
                    <a:pt x="0" y="0"/>
                  </a:moveTo>
                  <a:lnTo>
                    <a:pt x="145256" y="235743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21"/>
          <p:cNvGrpSpPr/>
          <p:nvPr userDrawn="1"/>
        </p:nvGrpSpPr>
        <p:grpSpPr>
          <a:xfrm flipH="1">
            <a:off x="5477662" y="339502"/>
            <a:ext cx="246466" cy="384285"/>
            <a:chOff x="3579019" y="293633"/>
            <a:chExt cx="361957" cy="564356"/>
          </a:xfrm>
        </p:grpSpPr>
        <p:sp>
          <p:nvSpPr>
            <p:cNvPr id="23" name="任意多边形 22"/>
            <p:cNvSpPr/>
            <p:nvPr/>
          </p:nvSpPr>
          <p:spPr>
            <a:xfrm>
              <a:off x="3579019" y="433388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3661175" y="481752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3594504" y="293633"/>
              <a:ext cx="230981" cy="376237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3795720" y="507901"/>
              <a:ext cx="145256" cy="235743"/>
            </a:xfrm>
            <a:custGeom>
              <a:avLst/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  <a:gd name="connsiteX0-1" fmla="*/ 0 w 145256"/>
                <a:gd name="connsiteY0-2" fmla="*/ 0 h 235743"/>
                <a:gd name="connsiteX1-3" fmla="*/ 145256 w 145256"/>
                <a:gd name="connsiteY1-4" fmla="*/ 235743 h 23574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145256" h="235743">
                  <a:moveTo>
                    <a:pt x="0" y="0"/>
                  </a:moveTo>
                  <a:lnTo>
                    <a:pt x="145256" y="235743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27" name="直接连接符 26"/>
          <p:cNvCxnSpPr/>
          <p:nvPr userDrawn="1"/>
        </p:nvCxnSpPr>
        <p:spPr>
          <a:xfrm flipH="1">
            <a:off x="526183" y="690855"/>
            <a:ext cx="314015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 userDrawn="1"/>
        </p:nvCxnSpPr>
        <p:spPr>
          <a:xfrm flipH="1">
            <a:off x="5477662" y="690855"/>
            <a:ext cx="3140157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 userDrawn="1"/>
        </p:nvCxnSpPr>
        <p:spPr>
          <a:xfrm flipH="1">
            <a:off x="526184" y="4749606"/>
            <a:ext cx="3325736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 userDrawn="1"/>
        </p:nvCxnSpPr>
        <p:spPr>
          <a:xfrm flipH="1">
            <a:off x="5292080" y="4749606"/>
            <a:ext cx="3325740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8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8000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8000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grpId="0" nodeType="withEffect" p14:presetBounceEnd="8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8000">
                                          <p:cBhvr additive="base">
                                            <p:cTn id="11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8000">
                                          <p:cBhvr additive="base">
                                            <p:cTn id="12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2" presetClass="entr" presetSubtype="12" fill="hold" nodeType="afterEffect" p14:presetBounceEnd="8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8000">
                                          <p:cBhvr additive="base">
                                            <p:cTn id="16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8000">
                                          <p:cBhvr additive="base">
                                            <p:cTn id="17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6" fill="hold" nodeType="withEffect" p14:presetBounceEnd="8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8000">
                                          <p:cBhvr additive="base">
                                            <p:cTn id="20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8000">
                                          <p:cBhvr additive="base">
                                            <p:cTn id="21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3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8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4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3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8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4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</p:bldLst>
      </p:timing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 userDrawn="1"/>
        </p:nvCxnSpPr>
        <p:spPr>
          <a:xfrm>
            <a:off x="0" y="555526"/>
            <a:ext cx="9144000" cy="0"/>
          </a:xfrm>
          <a:prstGeom prst="line">
            <a:avLst/>
          </a:prstGeom>
          <a:ln w="22225">
            <a:solidFill>
              <a:srgbClr val="9696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A8091-7EE4-41B5-8137-A62B04FCA6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AA5FA-60D0-45B3-9A54-CD9302FF9B7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med" p14:dur="700" advTm="1000">
        <p:fade/>
      </p:transition>
    </mc:Choice>
    <mc:Fallback>
      <p:transition spd="med" advTm="1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31791"/>
            <a:ext cx="8943695" cy="749780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299771" y="1386797"/>
            <a:ext cx="6544310" cy="1421130"/>
          </a:xfrm>
          <a:prstGeom prst="rect">
            <a:avLst/>
          </a:prstGeom>
          <a:noFill/>
        </p:spPr>
        <p:txBody>
          <a:bodyPr wrap="none" lIns="68571" tIns="34285" rIns="68571" bIns="34285" rtlCol="0">
            <a:spAutoFit/>
          </a:bodyPr>
          <a:lstStyle/>
          <a:p>
            <a:r>
              <a:rPr lang="en-US" altLang="zh-C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zh-CN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年政府信息</a:t>
            </a:r>
            <a:r>
              <a:rPr lang="zh-CN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公开工作</a:t>
            </a:r>
            <a:endParaRPr lang="zh-CN" altLang="en-US" sz="4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年度报告</a:t>
            </a:r>
            <a:endParaRPr lang="zh-CN" altLang="en-US" sz="4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36068" y="762899"/>
            <a:ext cx="5872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67AFE3"/>
                </a:solidFill>
              </a:rPr>
              <a:t>淄博市张店区农业农村事业服务中心</a:t>
            </a:r>
            <a:endParaRPr lang="zh-CN" altLang="en-US" sz="2800" b="1" dirty="0">
              <a:solidFill>
                <a:srgbClr val="67AFE3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31791"/>
            <a:ext cx="8943695" cy="749780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55576" y="987574"/>
            <a:ext cx="4088280" cy="746348"/>
          </a:xfrm>
          <a:prstGeom prst="rect">
            <a:avLst/>
          </a:prstGeom>
          <a:noFill/>
        </p:spPr>
        <p:txBody>
          <a:bodyPr wrap="none" lIns="68571" tIns="34285" rIns="68571" bIns="34285" rtlCol="0">
            <a:spAutoFit/>
          </a:bodyPr>
          <a:lstStyle/>
          <a:p>
            <a:r>
              <a:rPr lang="zh-CN" altLang="en-US" sz="4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感谢您的观看！</a:t>
            </a:r>
            <a:endParaRPr lang="zh-CN" altLang="en-US" sz="44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6858" y="1784683"/>
            <a:ext cx="3098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36296" y="402799"/>
            <a:ext cx="309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99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63" b="66242"/>
          <a:stretch>
            <a:fillRect/>
          </a:stretch>
        </p:blipFill>
        <p:spPr>
          <a:xfrm flipH="1">
            <a:off x="-1" y="2612419"/>
            <a:ext cx="4958118" cy="2531081"/>
          </a:xfrm>
          <a:prstGeom prst="rect">
            <a:avLst/>
          </a:prstGeom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0" tIns="45685" rIns="91370" bIns="45685" anchor="ctr"/>
          <a:lstStyle/>
          <a:p>
            <a:pPr algn="ctr">
              <a:defRPr/>
            </a:pPr>
            <a:r>
              <a:rPr lang="en-US" altLang="zh-CN" sz="27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1</a:t>
            </a:r>
            <a:endParaRPr lang="zh-CN" altLang="en-US" sz="27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8" y="1614014"/>
              <a:ext cx="2653076" cy="404900"/>
            </a:xfrm>
            <a:prstGeom prst="rect">
              <a:avLst/>
            </a:prstGeom>
          </p:spPr>
          <p:txBody>
            <a:bodyPr wrap="square" lIns="121960" tIns="60980" rIns="121960" bIns="60980">
              <a:spAutoFit/>
            </a:bodyPr>
            <a:lstStyle/>
            <a:p>
              <a:pPr algn="ctr">
                <a:defRPr/>
              </a:pPr>
              <a:r>
                <a:rPr lang="zh-CN" altLang="zh-CN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总体情况</a:t>
              </a:r>
              <a:endParaRPr lang="zh-CN" altLang="zh-CN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0" tIns="45685" rIns="91370" bIns="45685" anchor="ctr"/>
          <a:lstStyle/>
          <a:p>
            <a:pPr algn="ctr">
              <a:defRPr/>
            </a:pPr>
            <a:r>
              <a:rPr lang="en-US" altLang="zh-CN" sz="27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endParaRPr lang="zh-CN" altLang="en-US" sz="27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338399" y="2450152"/>
              <a:ext cx="3595959" cy="404900"/>
            </a:xfrm>
            <a:prstGeom prst="rect">
              <a:avLst/>
            </a:prstGeom>
          </p:spPr>
          <p:txBody>
            <a:bodyPr wrap="square" lIns="121960" tIns="60980" rIns="121960" bIns="60980">
              <a:spAutoFit/>
            </a:bodyPr>
            <a:lstStyle/>
            <a:p>
              <a:pPr algn="ctr">
                <a:defRPr/>
              </a:pPr>
              <a:r>
                <a:rPr lang="zh-CN" altLang="en-US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主动公开政府信息情况</a:t>
              </a:r>
              <a:endParaRPr lang="zh-CN" altLang="en-US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圆角矩形 35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0" tIns="45685" rIns="91370" bIns="45685" anchor="ctr"/>
          <a:lstStyle/>
          <a:p>
            <a:pPr algn="ctr">
              <a:defRPr/>
            </a:pPr>
            <a:r>
              <a:rPr lang="en-US" altLang="zh-CN" sz="27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3</a:t>
            </a:r>
            <a:endParaRPr lang="zh-CN" altLang="en-US" sz="27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5058276" y="2403654"/>
            <a:ext cx="3055620" cy="503773"/>
            <a:chOff x="6316697" y="3296031"/>
            <a:chExt cx="3849556" cy="511504"/>
          </a:xfrm>
        </p:grpSpPr>
        <p:sp>
          <p:nvSpPr>
            <p:cNvPr id="38" name="圆角矩形 37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6316697" y="3336005"/>
              <a:ext cx="3849556" cy="373307"/>
            </a:xfrm>
            <a:prstGeom prst="rect">
              <a:avLst/>
            </a:prstGeom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1600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收到和处理政府信息公开申请</a:t>
              </a:r>
              <a:endParaRPr lang="zh-CN" altLang="en-US" sz="1600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圆角矩形 39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0" tIns="45685" rIns="91370" bIns="45685" anchor="ctr"/>
          <a:lstStyle/>
          <a:p>
            <a:pPr algn="ctr">
              <a:defRPr/>
            </a:pPr>
            <a:r>
              <a:rPr lang="en-US" altLang="zh-CN" sz="27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4</a:t>
            </a:r>
            <a:endParaRPr lang="zh-CN" altLang="en-US" sz="27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41" name="组合 40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46" name="圆角矩形 45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6451896" y="4222167"/>
              <a:ext cx="3483960" cy="404901"/>
            </a:xfrm>
            <a:prstGeom prst="rect">
              <a:avLst/>
            </a:prstGeom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行政诉讼、行政复议</a:t>
              </a:r>
              <a:endParaRPr lang="zh-CN" altLang="en-US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圆角矩形 47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0" tIns="45685" rIns="91370" bIns="45685" anchor="ctr"/>
          <a:lstStyle/>
          <a:p>
            <a:pPr algn="ctr">
              <a:defRPr/>
            </a:pPr>
            <a:r>
              <a:rPr lang="en-US" altLang="zh-CN" sz="27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5</a:t>
            </a:r>
            <a:endParaRPr lang="zh-CN" altLang="en-US" sz="27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65" name="圆角矩形 64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6898669" y="5085978"/>
              <a:ext cx="2736174" cy="404900"/>
            </a:xfrm>
            <a:prstGeom prst="rect">
              <a:avLst/>
            </a:prstGeom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存在问题及打算</a:t>
              </a:r>
              <a:endParaRPr lang="zh-CN" altLang="en-US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下箭头 66"/>
          <p:cNvSpPr/>
          <p:nvPr/>
        </p:nvSpPr>
        <p:spPr>
          <a:xfrm rot="16200000">
            <a:off x="3602551" y="1085329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4" tIns="34253" rIns="68504" bIns="34253" rtlCol="0" anchor="ctr"/>
          <a:lstStyle/>
          <a:p>
            <a:pPr algn="ctr"/>
            <a:endParaRPr lang="zh-CN" altLang="en-US"/>
          </a:p>
        </p:txBody>
      </p:sp>
      <p:sp>
        <p:nvSpPr>
          <p:cNvPr id="68" name="TextBox 67"/>
          <p:cNvSpPr txBox="1"/>
          <p:nvPr/>
        </p:nvSpPr>
        <p:spPr>
          <a:xfrm>
            <a:off x="107504" y="915566"/>
            <a:ext cx="2160240" cy="1015580"/>
          </a:xfrm>
          <a:prstGeom prst="rect">
            <a:avLst/>
          </a:prstGeom>
          <a:noFill/>
        </p:spPr>
        <p:txBody>
          <a:bodyPr wrap="square" lIns="91361" tIns="45679" rIns="91361" bIns="45679">
            <a:spAutoFit/>
          </a:bodyPr>
          <a:lstStyle/>
          <a:p>
            <a:pPr algn="r">
              <a:defRPr/>
            </a:pPr>
            <a:r>
              <a:rPr lang="zh-CN" altLang="en-US" sz="36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en-US" altLang="zh-CN" sz="36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defRPr/>
            </a:pPr>
            <a:r>
              <a:rPr lang="en-US" altLang="zh-CN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24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22" dur="7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30" dur="7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6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7 -7.40741E-7 " pathEditMode="relative" rAng="0" ptsTypes="AA">
                                      <p:cBhvr>
                                        <p:cTn id="38" dur="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46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54" dur="7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15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650"/>
                            </p:stCondLst>
                            <p:childTnLst>
                              <p:par>
                                <p:cTn id="6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9" grpId="0" animBg="1"/>
      <p:bldP spid="29" grpId="1" animBg="1"/>
      <p:bldP spid="36" grpId="0" animBg="1"/>
      <p:bldP spid="36" grpId="1" animBg="1"/>
      <p:bldP spid="40" grpId="0" animBg="1"/>
      <p:bldP spid="40" grpId="1" animBg="1"/>
      <p:bldP spid="48" grpId="0" animBg="1"/>
      <p:bldP spid="48" grpId="1" animBg="1"/>
      <p:bldP spid="67" grpId="0" animBg="1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13069" y="58298"/>
            <a:ext cx="238672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总体情况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流程图: 数据 8"/>
          <p:cNvSpPr/>
          <p:nvPr/>
        </p:nvSpPr>
        <p:spPr>
          <a:xfrm rot="16200000" flipH="1">
            <a:off x="990353" y="1385211"/>
            <a:ext cx="504055" cy="198774"/>
          </a:xfrm>
          <a:prstGeom prst="flowChartInputOutpu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1259705" y="1059582"/>
            <a:ext cx="3024336" cy="3600400"/>
          </a:xfrm>
          <a:prstGeom prst="roundRect">
            <a:avLst>
              <a:gd name="adj" fmla="val 676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五边形 10"/>
          <p:cNvSpPr/>
          <p:nvPr/>
        </p:nvSpPr>
        <p:spPr>
          <a:xfrm>
            <a:off x="1142994" y="1339079"/>
            <a:ext cx="2584057" cy="397547"/>
          </a:xfrm>
          <a:prstGeom prst="homePlate">
            <a:avLst>
              <a:gd name="adj" fmla="val 33465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（</a:t>
            </a:r>
            <a:r>
              <a:rPr lang="zh-CN" altLang="en-US"/>
              <a:t>一）主动公开</a:t>
            </a:r>
            <a:r>
              <a:rPr lang="zh-CN" altLang="en-US"/>
              <a:t>情况</a:t>
            </a:r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575042" y="1995686"/>
            <a:ext cx="2520280" cy="13462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</a:rPr>
              <a:t>2021年，区农服中心主动公开政府信息1</a:t>
            </a:r>
            <a:r>
              <a:rPr lang="en-US" sz="1400" dirty="0">
                <a:solidFill>
                  <a:srgbClr val="FFFFFF"/>
                </a:solidFill>
              </a:rPr>
              <a:t>9</a:t>
            </a:r>
            <a:r>
              <a:rPr sz="1400" dirty="0">
                <a:solidFill>
                  <a:srgbClr val="FFFFFF"/>
                </a:solidFill>
              </a:rPr>
              <a:t>条,其中会议及会议解读4条，公开年报1条，政策解读</a:t>
            </a:r>
            <a:r>
              <a:rPr lang="en-US" sz="1400" dirty="0">
                <a:solidFill>
                  <a:srgbClr val="FFFFFF"/>
                </a:solidFill>
              </a:rPr>
              <a:t>4</a:t>
            </a:r>
            <a:r>
              <a:rPr sz="1400" dirty="0">
                <a:solidFill>
                  <a:srgbClr val="FFFFFF"/>
                </a:solidFill>
              </a:rPr>
              <a:t>条，政府公开保障机制3条，规范性文件清理2条，公开指南1条，专项资金使用管理3条，经济和社会发展年度计划1条等。</a:t>
            </a:r>
            <a:endParaRPr sz="1400" dirty="0">
              <a:solidFill>
                <a:srgbClr val="FFFFFF"/>
              </a:solidFill>
            </a:endParaRPr>
          </a:p>
        </p:txBody>
      </p:sp>
      <p:sp>
        <p:nvSpPr>
          <p:cNvPr id="24" name="流程图: 数据 23"/>
          <p:cNvSpPr/>
          <p:nvPr/>
        </p:nvSpPr>
        <p:spPr>
          <a:xfrm rot="16200000" flipH="1">
            <a:off x="4662761" y="1385211"/>
            <a:ext cx="504055" cy="198774"/>
          </a:xfrm>
          <a:prstGeom prst="flowChartInputOut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圆角矩形 24"/>
          <p:cNvSpPr/>
          <p:nvPr/>
        </p:nvSpPr>
        <p:spPr>
          <a:xfrm>
            <a:off x="5014028" y="1059582"/>
            <a:ext cx="3024336" cy="3600400"/>
          </a:xfrm>
          <a:prstGeom prst="roundRect">
            <a:avLst>
              <a:gd name="adj" fmla="val 676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五边形 25"/>
          <p:cNvSpPr/>
          <p:nvPr/>
        </p:nvSpPr>
        <p:spPr>
          <a:xfrm>
            <a:off x="4815402" y="1339079"/>
            <a:ext cx="2584057" cy="397547"/>
          </a:xfrm>
          <a:prstGeom prst="homePlate">
            <a:avLst>
              <a:gd name="adj" fmla="val 33465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（二）依申请公开</a:t>
            </a:r>
            <a:r>
              <a:rPr lang="zh-CN" altLang="en-US"/>
              <a:t>情况</a:t>
            </a:r>
            <a:endParaRPr lang="zh-CN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5083810" y="2057400"/>
            <a:ext cx="2684145" cy="191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</a:rPr>
              <a:t>2021年度无依申请公开的信息。</a:t>
            </a:r>
            <a:endParaRPr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 bldLvl="0" animBg="1"/>
      <p:bldP spid="11" grpId="0" bldLvl="0" animBg="1"/>
      <p:bldP spid="13" grpId="0"/>
      <p:bldP spid="24" grpId="0" bldLvl="0" animBg="1"/>
      <p:bldP spid="25" grpId="0" bldLvl="0" animBg="1"/>
      <p:bldP spid="26" grpId="0" bldLvl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2846759" y="1343698"/>
            <a:ext cx="5102700" cy="839134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653255" y="1183401"/>
            <a:ext cx="3515183" cy="347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（三）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年度政府信息管理情况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六边形 36"/>
          <p:cNvSpPr/>
          <p:nvPr/>
        </p:nvSpPr>
        <p:spPr>
          <a:xfrm>
            <a:off x="911248" y="2425696"/>
            <a:ext cx="1190447" cy="1026114"/>
          </a:xfrm>
          <a:prstGeom prst="hex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总体情况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8" name="直接箭头连接符 37"/>
          <p:cNvCxnSpPr>
            <a:stCxn id="37" idx="5"/>
            <a:endCxn id="35" idx="1"/>
          </p:cNvCxnSpPr>
          <p:nvPr/>
        </p:nvCxnSpPr>
        <p:spPr>
          <a:xfrm flipV="1">
            <a:off x="1845167" y="1763391"/>
            <a:ext cx="1001395" cy="662305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>
            <a:stCxn id="37" idx="0"/>
            <a:endCxn id="42" idx="1"/>
          </p:cNvCxnSpPr>
          <p:nvPr/>
        </p:nvCxnSpPr>
        <p:spPr>
          <a:xfrm flipV="1">
            <a:off x="2101695" y="2936848"/>
            <a:ext cx="744855" cy="1905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37" idx="1"/>
            <a:endCxn id="45" idx="1"/>
          </p:cNvCxnSpPr>
          <p:nvPr/>
        </p:nvCxnSpPr>
        <p:spPr>
          <a:xfrm>
            <a:off x="1845167" y="3451810"/>
            <a:ext cx="1001395" cy="67945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988310" y="1615440"/>
            <a:ext cx="4855210" cy="5080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强化组织领导，制定工作方案，完善工作机制，拓展公开渠道，创新方式方法，突出重点，提升服务水平，有效保障中心各项工作的顺利开展。</a:t>
            </a:r>
            <a:endParaRPr lang="en-US" altLang="zh-CN" sz="1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846759" y="2517020"/>
            <a:ext cx="5102700" cy="839134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3653255" y="2356721"/>
            <a:ext cx="3515183" cy="347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（四）政府信息公开平台建设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59114" y="2802961"/>
            <a:ext cx="4537095" cy="5080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通过“融公开工作台”开设政府信息公开五大板块公开业务信息，通过本单位公告栏公开政策信息，并落实专人认真做好专栏的日常维护工作。</a:t>
            </a:r>
            <a:endParaRPr lang="en-US" altLang="zh-CN" sz="1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846759" y="3711282"/>
            <a:ext cx="5102700" cy="839134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653255" y="3550984"/>
            <a:ext cx="3515183" cy="347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（五）监督保障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情况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88310" y="3994785"/>
            <a:ext cx="4786630" cy="5080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一是强化组织领导；二是加强学习；三是抓好常态化考核；四是未收到不良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评议。</a:t>
            </a:r>
            <a:endParaRPr lang="zh-CN" altLang="en-US" sz="1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3069" y="58298"/>
            <a:ext cx="238672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总体情况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7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1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3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8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1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3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3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34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35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3960"/>
                                </p:stCondLst>
                                <p:childTnLst>
                                  <p:par>
                                    <p:cTn id="3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39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4460"/>
                                </p:stCondLst>
                                <p:childTnLst>
                                  <p:par>
                                    <p:cTn id="41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3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4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5" fill="hold">
                                <p:stCondLst>
                                  <p:cond delay="4960"/>
                                </p:stCondLst>
                                <p:childTnLst>
                                  <p:par>
                                    <p:cTn id="4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8" dur="1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5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5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6920"/>
                                </p:stCondLst>
                                <p:childTnLst>
                                  <p:par>
                                    <p:cTn id="5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57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8" fill="hold">
                                <p:stCondLst>
                                  <p:cond delay="7420"/>
                                </p:stCondLst>
                                <p:childTnLst>
                                  <p:par>
                                    <p:cTn id="59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1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62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3" fill="hold">
                                <p:stCondLst>
                                  <p:cond delay="7920"/>
                                </p:stCondLst>
                                <p:childTnLst>
                                  <p:par>
                                    <p:cTn id="6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6" dur="1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6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6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bldLvl="0" animBg="1"/>
          <p:bldP spid="36" grpId="0" bldLvl="0" animBg="1"/>
          <p:bldP spid="37" grpId="0" bldLvl="0" animBg="1"/>
          <p:bldP spid="41" grpId="0"/>
          <p:bldP spid="41" grpId="1"/>
          <p:bldP spid="42" grpId="0" bldLvl="0" animBg="1"/>
          <p:bldP spid="43" grpId="0" bldLvl="0" animBg="1"/>
          <p:bldP spid="44" grpId="0"/>
          <p:bldP spid="44" grpId="1"/>
          <p:bldP spid="45" grpId="0" bldLvl="0" animBg="1"/>
          <p:bldP spid="46" grpId="0" bldLvl="0" animBg="1"/>
          <p:bldP spid="47" grpId="0"/>
          <p:bldP spid="47" grpId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7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1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3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8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1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3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3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34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35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6" fill="hold">
                                <p:stCondLst>
                                  <p:cond delay="3960"/>
                                </p:stCondLst>
                                <p:childTnLst>
                                  <p:par>
                                    <p:cTn id="3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39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4460"/>
                                </p:stCondLst>
                                <p:childTnLst>
                                  <p:par>
                                    <p:cTn id="41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5" fill="hold">
                                <p:stCondLst>
                                  <p:cond delay="4960"/>
                                </p:stCondLst>
                                <p:childTnLst>
                                  <p:par>
                                    <p:cTn id="4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8" dur="1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5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5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6920"/>
                                </p:stCondLst>
                                <p:childTnLst>
                                  <p:par>
                                    <p:cTn id="5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57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8" fill="hold">
                                <p:stCondLst>
                                  <p:cond delay="7420"/>
                                </p:stCondLst>
                                <p:childTnLst>
                                  <p:par>
                                    <p:cTn id="5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1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2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3" fill="hold">
                                <p:stCondLst>
                                  <p:cond delay="7920"/>
                                </p:stCondLst>
                                <p:childTnLst>
                                  <p:par>
                                    <p:cTn id="6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6" dur="1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6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6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bldLvl="0" animBg="1"/>
          <p:bldP spid="36" grpId="0" bldLvl="0" animBg="1"/>
          <p:bldP spid="37" grpId="0" bldLvl="0" animBg="1"/>
          <p:bldP spid="41" grpId="0"/>
          <p:bldP spid="41" grpId="1"/>
          <p:bldP spid="42" grpId="0" bldLvl="0" animBg="1"/>
          <p:bldP spid="43" grpId="0" bldLvl="0" animBg="1"/>
          <p:bldP spid="44" grpId="0"/>
          <p:bldP spid="44" grpId="1"/>
          <p:bldP spid="45" grpId="0" bldLvl="0" animBg="1"/>
          <p:bldP spid="46" grpId="0" bldLvl="0" animBg="1"/>
          <p:bldP spid="47" grpId="0"/>
          <p:bldP spid="47" grpId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Box 141"/>
          <p:cNvSpPr txBox="1"/>
          <p:nvPr/>
        </p:nvSpPr>
        <p:spPr>
          <a:xfrm>
            <a:off x="6732240" y="1840332"/>
            <a:ext cx="1872208" cy="2705100"/>
          </a:xfrm>
          <a:prstGeom prst="rect">
            <a:avLst/>
          </a:prstGeom>
          <a:noFill/>
        </p:spPr>
        <p:txBody>
          <a:bodyPr wrap="square" lIns="68567" tIns="34284" rIns="68567" bIns="34284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您的内容打在这里，或者通过复制您的文本后，在此框选择粘贴，并选择只保留文字。您的内容打在这里，或者通过复制您的文本后，在此框中选择粘贴，并选择只保留文字。</a:t>
            </a:r>
            <a:endParaRPr lang="en-US" altLang="zh-CN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</a:t>
            </a:r>
            <a:endParaRPr lang="zh-CN" altLang="en-US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13055" y="76200"/>
            <a:ext cx="28143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主动公开政府信息情况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406842" y="1201007"/>
          <a:ext cx="6330315" cy="4178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150"/>
                <a:gridCol w="1583055"/>
                <a:gridCol w="1582420"/>
                <a:gridCol w="1583690"/>
              </a:tblGrid>
              <a:tr h="24765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第二十条第（一）项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信息内容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本年制发件数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本年废止件数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现行有效件数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规章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行政规范性文件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第二十条第（五）项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信息内容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本年处理决定数量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549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行政许可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第二十条第（六）项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信息内容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本年处理决定数量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行政处罚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行政强制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第二十条第（八）项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信息内容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本年收费金额（单位：万元）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679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行政事业性收费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800" b="0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9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13055" y="58420"/>
            <a:ext cx="41541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收到和处理政府信息公开申请情况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57155" y="2447923"/>
            <a:ext cx="908686" cy="8616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/>
            <a:r>
              <a:rPr lang="zh-CN" altLang="en-US" sz="2800" b="1" dirty="0"/>
              <a:t>添加题</a:t>
            </a:r>
            <a:endParaRPr lang="zh-CN" alt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675004" y="1279654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>
                <a:solidFill>
                  <a:srgbClr val="FFFFFF"/>
                </a:solidFill>
              </a:rPr>
              <a:t>点击输入本栏的具体文字，简明扼要的说明分项内容。</a:t>
            </a:r>
            <a:endParaRPr lang="en-US" altLang="zh-CN" sz="1200" dirty="0">
              <a:solidFill>
                <a:srgbClr val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75004" y="2008470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>
                <a:solidFill>
                  <a:srgbClr val="FFFFFF"/>
                </a:solidFill>
              </a:rPr>
              <a:t>点击输入本栏的具体文字，简明扼要的说明分项内容。</a:t>
            </a:r>
            <a:endParaRPr lang="en-US" altLang="zh-CN" sz="1200" dirty="0">
              <a:solidFill>
                <a:srgbClr val="FFFF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75004" y="2742864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>
                <a:solidFill>
                  <a:srgbClr val="FFFFFF"/>
                </a:solidFill>
              </a:rPr>
              <a:t>点击输入本栏的具体文字，简明扼要的说明分项内容。</a:t>
            </a:r>
            <a:endParaRPr lang="en-US" altLang="zh-CN" sz="1200" dirty="0">
              <a:solidFill>
                <a:srgbClr val="FFFF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75004" y="3477257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>
                <a:solidFill>
                  <a:srgbClr val="FFFFFF"/>
                </a:solidFill>
              </a:rPr>
              <a:t>点击输入本栏的具体文字，简明扼要的说明分项内容。</a:t>
            </a:r>
            <a:endParaRPr lang="en-US" altLang="zh-CN" sz="1200" dirty="0">
              <a:solidFill>
                <a:srgbClr val="FFFF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86493" y="4206767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>
                <a:solidFill>
                  <a:srgbClr val="FFFFFF"/>
                </a:solidFill>
              </a:rPr>
              <a:t>点击输入本栏的具体文字，简明扼要的说明分项内容。</a:t>
            </a:r>
            <a:endParaRPr lang="en-US" altLang="zh-CN" sz="1200" dirty="0">
              <a:solidFill>
                <a:srgbClr val="FFFFFF"/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3204845" y="1078770"/>
          <a:ext cx="2734310" cy="1956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"/>
                <a:gridCol w="496570"/>
                <a:gridCol w="845820"/>
                <a:gridCol w="164465"/>
                <a:gridCol w="165735"/>
                <a:gridCol w="165735"/>
                <a:gridCol w="213995"/>
                <a:gridCol w="207645"/>
                <a:gridCol w="137160"/>
                <a:gridCol w="200025"/>
              </a:tblGrid>
              <a:tr h="139700">
                <a:tc rowSpan="3"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楷体_GB2312" panose="02010609030101010101" charset="-122"/>
                          <a:ea typeface="楷体_GB2312" panose="02010609030101010101" charset="-122"/>
                          <a:cs typeface="楷体_GB2312" panose="02010609030101010101" charset="-122"/>
                        </a:rPr>
                        <a:t>（本列数据的勾稽关系为：第一项加第二项之和，等于第三项加第四项之和）</a:t>
                      </a:r>
                      <a:endParaRPr lang="en-US" altLang="en-US" sz="500" b="0">
                        <a:latin typeface="楷体_GB2312" panose="02010609030101010101" charset="-122"/>
                        <a:ea typeface="楷体_GB2312" panose="02010609030101010101" charset="-122"/>
                        <a:cs typeface="楷体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申请人情况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3985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自然人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法人或其他组织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总计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83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商业企业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科研机构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社会公益组织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法律服务机构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其他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一、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二、上年结转政府信息公开申请数量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三、本年度办理结果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（一）予以公开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3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（二）部分公开（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（三）不予公开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1.属于国家秘密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2.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3.危及“三安全一稳定”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4.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5.属于三类内部事务信息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6.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7.属于行政执法案卷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8.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（四）无法提供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1.本机关不掌握相关政府信息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2.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3.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（五）不予处理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1.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2.重复申请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3.要求提供公开出版物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8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4.无正当理由大量反复申请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3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5.要求行政机关确认或重新出具已获取信息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98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（六）其他处理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1.申请人无正当理由逾期不补正、行政机关不再处理其政府信息公开申请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2.申请人逾期未按收费通知要求缴纳费用、行政机关不再处理其政府信息公开申请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3.其他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（七）总计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四、结转下年度继续办理</a:t>
                      </a:r>
                      <a:endParaRPr lang="en-US" altLang="en-US" sz="5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0">
                          <a:latin typeface="仿宋_GB2312" panose="02010609030101010101" charset="-122"/>
                          <a:ea typeface="仿宋_GB2312" panose="02010609030101010101" charset="-122"/>
                          <a:cs typeface="仿宋_GB2312" panose="02010609030101010101" charset="-122"/>
                        </a:rPr>
                        <a:t>0</a:t>
                      </a:r>
                      <a:endParaRPr lang="en-US" altLang="en-US" sz="500" b="0">
                        <a:latin typeface="仿宋_GB2312" panose="02010609030101010101" charset="-122"/>
                        <a:ea typeface="仿宋_GB2312" panose="02010609030101010101" charset="-122"/>
                        <a:cs typeface="仿宋_GB2312" panose="02010609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  <p:bldP spid="32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文本框 29"/>
          <p:cNvSpPr txBox="1"/>
          <p:nvPr/>
        </p:nvSpPr>
        <p:spPr>
          <a:xfrm>
            <a:off x="770660" y="1708157"/>
            <a:ext cx="1251206" cy="315435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项目一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文本框 30"/>
          <p:cNvSpPr txBox="1"/>
          <p:nvPr/>
        </p:nvSpPr>
        <p:spPr>
          <a:xfrm>
            <a:off x="5001803" y="1708157"/>
            <a:ext cx="1251206" cy="315435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项目三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文本框 31"/>
          <p:cNvSpPr txBox="1"/>
          <p:nvPr/>
        </p:nvSpPr>
        <p:spPr>
          <a:xfrm>
            <a:off x="2886232" y="1708157"/>
            <a:ext cx="1251206" cy="315435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项目二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文本框 32"/>
          <p:cNvSpPr txBox="1"/>
          <p:nvPr/>
        </p:nvSpPr>
        <p:spPr>
          <a:xfrm>
            <a:off x="7117374" y="1708157"/>
            <a:ext cx="1251206" cy="315435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项目四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文本框 33"/>
          <p:cNvSpPr txBox="1"/>
          <p:nvPr/>
        </p:nvSpPr>
        <p:spPr>
          <a:xfrm>
            <a:off x="611560" y="2319655"/>
            <a:ext cx="1512168" cy="1731207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en-US" altLang="zh-CN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7" name="文本框 34"/>
          <p:cNvSpPr txBox="1"/>
          <p:nvPr/>
        </p:nvSpPr>
        <p:spPr>
          <a:xfrm>
            <a:off x="2771800" y="2319655"/>
            <a:ext cx="1512168" cy="1731207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en-US" altLang="zh-CN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文本框 35"/>
          <p:cNvSpPr txBox="1"/>
          <p:nvPr/>
        </p:nvSpPr>
        <p:spPr>
          <a:xfrm>
            <a:off x="4860032" y="2319655"/>
            <a:ext cx="1584176" cy="1731207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en-US" altLang="zh-CN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文本框 36"/>
          <p:cNvSpPr txBox="1"/>
          <p:nvPr/>
        </p:nvSpPr>
        <p:spPr>
          <a:xfrm>
            <a:off x="6994394" y="2319655"/>
            <a:ext cx="1541419" cy="1731207"/>
          </a:xfrm>
          <a:prstGeom prst="rect">
            <a:avLst/>
          </a:prstGeom>
          <a:noFill/>
        </p:spPr>
        <p:txBody>
          <a:bodyPr wrap="square" lIns="68543" tIns="34272" rIns="68543" bIns="34272" rtlCol="0">
            <a:spAutoFit/>
          </a:bodyPr>
          <a:lstStyle/>
          <a:p>
            <a:r>
              <a:rPr lang="zh-CN" alt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  <a:endParaRPr lang="en-US" altLang="zh-CN" sz="1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5275" y="67945"/>
            <a:ext cx="45643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政府信息公开行政复议、行政诉讼情况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692275" y="1866900"/>
          <a:ext cx="575945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4175"/>
                <a:gridCol w="382588"/>
                <a:gridCol w="384175"/>
                <a:gridCol w="382587"/>
                <a:gridCol w="419100"/>
                <a:gridCol w="349250"/>
                <a:gridCol w="384175"/>
                <a:gridCol w="384175"/>
                <a:gridCol w="384175"/>
                <a:gridCol w="384175"/>
                <a:gridCol w="384175"/>
                <a:gridCol w="384175"/>
                <a:gridCol w="384175"/>
                <a:gridCol w="384175"/>
                <a:gridCol w="384175"/>
              </a:tblGrid>
              <a:tr h="304800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行政复议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行政诉讼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结果维持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结果纠正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其他结果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尚未审结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总计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未经复议直接起诉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结果维持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结果纠正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其他结果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尚未审结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总计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结果维持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结果纠正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其他结果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尚未审结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总计</a:t>
                      </a:r>
                      <a:endParaRPr lang="en-US" altLang="en-US" sz="10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0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2519504" y="3294406"/>
            <a:ext cx="4699134" cy="100549"/>
          </a:xfrm>
          <a:prstGeom prst="rect">
            <a:avLst/>
          </a:prstGeom>
          <a:pattFill prst="ltUpDiag">
            <a:fgClr>
              <a:srgbClr val="414455"/>
            </a:fgClr>
            <a:bgClr>
              <a:srgbClr val="E8E8E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7" tIns="34284" rIns="68567" bIns="34284"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2087401" y="1589406"/>
            <a:ext cx="4699134" cy="100549"/>
          </a:xfrm>
          <a:prstGeom prst="rect">
            <a:avLst/>
          </a:prstGeom>
          <a:pattFill prst="ltUpDiag">
            <a:fgClr>
              <a:srgbClr val="414455"/>
            </a:fgClr>
            <a:bgClr>
              <a:srgbClr val="E8E8E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7" tIns="34284" rIns="68567" bIns="34284" rtlCol="0" anchor="ctr"/>
          <a:lstStyle/>
          <a:p>
            <a:pPr algn="ctr"/>
            <a:endParaRPr lang="zh-CN" altLang="en-US"/>
          </a:p>
        </p:txBody>
      </p:sp>
      <p:sp>
        <p:nvSpPr>
          <p:cNvPr id="13" name="椭圆 64"/>
          <p:cNvSpPr>
            <a:spLocks noChangeArrowheads="1"/>
          </p:cNvSpPr>
          <p:nvPr/>
        </p:nvSpPr>
        <p:spPr bwMode="auto">
          <a:xfrm>
            <a:off x="953128" y="1341964"/>
            <a:ext cx="1244209" cy="1243536"/>
          </a:xfrm>
          <a:prstGeom prst="ellipse">
            <a:avLst/>
          </a:prstGeom>
          <a:solidFill>
            <a:schemeClr val="tx2"/>
          </a:solidFill>
          <a:ln w="190500" cap="sq" cmpd="sng">
            <a:solidFill>
              <a:schemeClr val="bg1">
                <a:lumMod val="75000"/>
              </a:schemeClr>
            </a:solidFill>
            <a:round/>
          </a:ln>
        </p:spPr>
        <p:txBody>
          <a:bodyPr lIns="68567" tIns="34284" rIns="68567" bIns="34284" anchor="ctr"/>
          <a:lstStyle/>
          <a:p>
            <a:pPr algn="ctr"/>
            <a:r>
              <a:rPr lang="zh-CN" altLang="en-US" sz="21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主要问题</a:t>
            </a:r>
            <a:endParaRPr lang="zh-CN" altLang="en-US" sz="21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6039" y="1714237"/>
            <a:ext cx="4429069" cy="786130"/>
          </a:xfrm>
          <a:prstGeom prst="rect">
            <a:avLst/>
          </a:prstGeom>
          <a:noFill/>
        </p:spPr>
        <p:txBody>
          <a:bodyPr wrap="square" lIns="68567" tIns="34284" rIns="68567" bIns="34284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2021年，区农服中心认真开展政府信息公开工作，取得一定工作成效的同时，还存在平时开展针对性业务培训较少、信息公开内容不够丰富、信息公开不及时等问题。</a:t>
            </a:r>
            <a:endParaRPr lang="zh-CN" altLang="en-US" sz="1200" dirty="0">
              <a:solidFill>
                <a:sysClr val="windowText" lastClr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64"/>
          <p:cNvSpPr>
            <a:spLocks noChangeArrowheads="1"/>
          </p:cNvSpPr>
          <p:nvPr/>
        </p:nvSpPr>
        <p:spPr bwMode="auto">
          <a:xfrm>
            <a:off x="7056600" y="2834655"/>
            <a:ext cx="1244209" cy="1243536"/>
          </a:xfrm>
          <a:prstGeom prst="ellipse">
            <a:avLst/>
          </a:prstGeom>
          <a:solidFill>
            <a:schemeClr val="tx2"/>
          </a:solidFill>
          <a:ln w="190500" cap="sq" cmpd="sng">
            <a:solidFill>
              <a:schemeClr val="bg1">
                <a:lumMod val="75000"/>
              </a:schemeClr>
            </a:solidFill>
            <a:round/>
          </a:ln>
        </p:spPr>
        <p:txBody>
          <a:bodyPr lIns="68567" tIns="34284" rIns="68567" bIns="34284" anchor="ctr"/>
          <a:lstStyle/>
          <a:p>
            <a:pPr algn="ctr"/>
            <a:r>
              <a:rPr lang="zh-CN" altLang="en-US" sz="21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改进措施</a:t>
            </a:r>
            <a:endParaRPr lang="zh-CN" altLang="en-US" sz="21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6039" y="3456424"/>
            <a:ext cx="4429069" cy="1505585"/>
          </a:xfrm>
          <a:prstGeom prst="rect">
            <a:avLst/>
          </a:prstGeom>
          <a:noFill/>
        </p:spPr>
        <p:txBody>
          <a:bodyPr wrap="square" lIns="68567" tIns="34284" rIns="68567" bIns="34284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是加强培训，积极参加上级部门组织的业务培训，在日常工作中注重政府信息公开业务培训。强化人员管理，提升工作人员业务水平，认真做好政府信息公开工作。二是拓宽公开渠道、丰富公开内容，及时更新、维护公开信息，加强专栏维护力度，尤其是中心办公场所政务公开栏，落实信息上墙及时规范，确保公开渠道规范、畅通，方便公众查阅与监督。</a:t>
            </a:r>
            <a:endParaRPr lang="zh-CN" altLang="en-US" sz="1200" dirty="0">
              <a:solidFill>
                <a:sysClr val="windowText" lastClr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5275" y="0"/>
            <a:ext cx="3406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存在的主要问题及改进情况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2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19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819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319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/>
      <p:bldP spid="1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箭头 16"/>
          <p:cNvSpPr>
            <a:spLocks noChangeArrowheads="1"/>
          </p:cNvSpPr>
          <p:nvPr/>
        </p:nvSpPr>
        <p:spPr bwMode="auto">
          <a:xfrm>
            <a:off x="2788018" y="1733045"/>
            <a:ext cx="3558591" cy="394495"/>
          </a:xfrm>
          <a:prstGeom prst="rightArrow">
            <a:avLst>
              <a:gd name="adj1" fmla="val 50000"/>
              <a:gd name="adj2" fmla="val 50092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96171" tIns="48084" rIns="96171" bIns="48084" anchor="ctr"/>
          <a:lstStyle/>
          <a:p>
            <a:pPr>
              <a:lnSpc>
                <a:spcPct val="120000"/>
              </a:lnSpc>
              <a:defRPr/>
            </a:pPr>
            <a:endParaRPr lang="zh-CN" altLang="en-US" sz="19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右箭头 17"/>
          <p:cNvSpPr>
            <a:spLocks noChangeArrowheads="1"/>
          </p:cNvSpPr>
          <p:nvPr/>
        </p:nvSpPr>
        <p:spPr bwMode="auto">
          <a:xfrm flipH="1">
            <a:off x="2919263" y="2324786"/>
            <a:ext cx="3684853" cy="392809"/>
          </a:xfrm>
          <a:prstGeom prst="rightArrow">
            <a:avLst>
              <a:gd name="adj1" fmla="val 50000"/>
              <a:gd name="adj2" fmla="val 50064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96171" tIns="48084" rIns="96171" bIns="48084" anchor="ctr"/>
          <a:lstStyle/>
          <a:p>
            <a:pPr>
              <a:lnSpc>
                <a:spcPct val="120000"/>
              </a:lnSpc>
              <a:defRPr/>
            </a:pPr>
            <a:endParaRPr lang="zh-CN" altLang="en-US" sz="19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>
            <a:spLocks noChangeArrowheads="1"/>
          </p:cNvSpPr>
          <p:nvPr/>
        </p:nvSpPr>
        <p:spPr bwMode="auto">
          <a:xfrm>
            <a:off x="1043608" y="1240770"/>
            <a:ext cx="1875654" cy="190335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96171" tIns="48084" rIns="96171" bIns="48084" anchor="ctr"/>
          <a:lstStyle/>
          <a:p>
            <a:pPr algn="ctr">
              <a:lnSpc>
                <a:spcPct val="120000"/>
              </a:lnSpc>
              <a:defRPr/>
            </a:pPr>
            <a:r>
              <a:rPr lang="zh-CN" altLang="en-US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人大建议</a:t>
            </a:r>
            <a:endParaRPr lang="zh-CN" altLang="en-US" sz="19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altLang="zh-CN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件</a:t>
            </a:r>
            <a:endParaRPr lang="zh-CN" altLang="en-US" sz="19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>
            <a:spLocks noChangeArrowheads="1"/>
          </p:cNvSpPr>
          <p:nvPr/>
        </p:nvSpPr>
        <p:spPr bwMode="auto">
          <a:xfrm>
            <a:off x="6409739" y="1240770"/>
            <a:ext cx="1877315" cy="190335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96171" tIns="48084" rIns="96171" bIns="48084" anchor="ctr"/>
          <a:lstStyle/>
          <a:p>
            <a:pPr>
              <a:lnSpc>
                <a:spcPct val="120000"/>
              </a:lnSpc>
              <a:defRPr/>
            </a:pPr>
            <a:r>
              <a:rPr lang="zh-CN" altLang="en-US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政协议案</a:t>
            </a:r>
            <a:endParaRPr lang="zh-CN" altLang="en-US" sz="19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altLang="zh-CN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19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件</a:t>
            </a:r>
            <a:endParaRPr lang="zh-CN" altLang="en-US" sz="19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791467" y="1603233"/>
            <a:ext cx="1486900" cy="1245861"/>
          </a:xfrm>
          <a:prstGeom prst="rect">
            <a:avLst/>
          </a:prstGeom>
          <a:solidFill>
            <a:schemeClr val="bg2"/>
          </a:solidFill>
          <a:ln w="3175" cap="flat" cmpd="sng" algn="ctr">
            <a:noFill/>
            <a:prstDash val="solid"/>
          </a:ln>
          <a:effectLst/>
        </p:spPr>
        <p:txBody>
          <a:bodyPr lIns="96171" tIns="48084" rIns="96171" bIns="48084" anchor="ctr"/>
          <a:lstStyle/>
          <a:p>
            <a:pPr algn="ctr">
              <a:lnSpc>
                <a:spcPct val="120000"/>
              </a:lnSpc>
              <a:defRPr/>
            </a:pPr>
            <a:r>
              <a:rPr lang="zh-CN" altLang="en-US" kern="0" dirty="0">
                <a:solidFill>
                  <a:srgbClr val="4144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提案办理</a:t>
            </a:r>
            <a:endParaRPr lang="zh-CN" altLang="en-US" kern="0" dirty="0">
              <a:solidFill>
                <a:srgbClr val="4144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  <a:defRPr/>
            </a:pPr>
            <a:r>
              <a:rPr lang="zh-CN" altLang="en-US" kern="0" dirty="0">
                <a:solidFill>
                  <a:srgbClr val="4144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结果公开</a:t>
            </a:r>
            <a:endParaRPr lang="zh-CN" altLang="en-US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3055" y="58420"/>
            <a:ext cx="2669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其他需要报告的事项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</p:bldLst>
  </p:timing>
</p:sld>
</file>

<file path=ppt/tags/tag1.xml><?xml version="1.0" encoding="utf-8"?>
<p:tagLst xmlns:p="http://schemas.openxmlformats.org/presentationml/2006/main">
  <p:tag name="KSO_WM_UNIT_TABLE_BEAUTIFY" val="smartTable{7ea4a295-ab6c-4572-b659-da45dc8b4a88}"/>
</p:tagLst>
</file>

<file path=ppt/tags/tag2.xml><?xml version="1.0" encoding="utf-8"?>
<p:tagLst xmlns:p="http://schemas.openxmlformats.org/presentationml/2006/main">
  <p:tag name="KSO_WM_UNIT_TABLE_BEAUTIFY" val="smartTable{46ecad83-8de6-4be7-9dc4-60e3ad1c7de4}"/>
</p:tagLst>
</file>

<file path=ppt/tags/tag3.xml><?xml version="1.0" encoding="utf-8"?>
<p:tagLst xmlns:p="http://schemas.openxmlformats.org/presentationml/2006/main">
  <p:tag name="KSO_WM_UNIT_TABLE_BEAUTIFY" val="smartTable{fc8819d2-0332-49b0-b1fd-9160823bb32a}"/>
</p:tagLst>
</file>

<file path=ppt/tags/tag4.xml><?xml version="1.0" encoding="utf-8"?>
<p:tagLst xmlns:p="http://schemas.openxmlformats.org/presentationml/2006/main">
  <p:tag name="ISPRING_RESOURCE_PATHS_HASH_PRESENTER" val="70428881675e3ad0498bcb3f79e7db273b545"/>
  <p:tag name="ISPRING_PRESENTATION_TITLE" val="汇报报告ppt"/>
</p:tagLst>
</file>

<file path=ppt/theme/theme1.xml><?xml version="1.0" encoding="utf-8"?>
<a:theme xmlns:a="http://schemas.openxmlformats.org/drawingml/2006/main" name="Office 主题​​">
  <a:themeElements>
    <a:clrScheme name="自定义 167">
      <a:dk1>
        <a:srgbClr val="000000"/>
      </a:dk1>
      <a:lt1>
        <a:srgbClr val="FFFFFF"/>
      </a:lt1>
      <a:dk2>
        <a:srgbClr val="67B0E3"/>
      </a:dk2>
      <a:lt2>
        <a:srgbClr val="A0A0A0"/>
      </a:lt2>
      <a:accent1>
        <a:srgbClr val="B5B5B5"/>
      </a:accent1>
      <a:accent2>
        <a:srgbClr val="B5B5B5"/>
      </a:accent2>
      <a:accent3>
        <a:srgbClr val="B5B5B5"/>
      </a:accent3>
      <a:accent4>
        <a:srgbClr val="B5B5B5"/>
      </a:accent4>
      <a:accent5>
        <a:srgbClr val="B5B5B5"/>
      </a:accent5>
      <a:accent6>
        <a:srgbClr val="B5B5B5"/>
      </a:accent6>
      <a:hlink>
        <a:srgbClr val="0000FF"/>
      </a:hlink>
      <a:folHlink>
        <a:srgbClr val="800080"/>
      </a:folHlink>
    </a:clrScheme>
    <a:fontScheme name="微软雅黑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3068</Words>
  <Application>WPS 演示</Application>
  <PresentationFormat>全屏显示(16:9)</PresentationFormat>
  <Paragraphs>896</Paragraphs>
  <Slides>10</Slides>
  <Notes>33</Notes>
  <HiddenSlides>0</HiddenSlides>
  <MMClips>1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Arial Unicode MS</vt:lpstr>
      <vt:lpstr>Times New Roman</vt:lpstr>
      <vt:lpstr>黑体</vt:lpstr>
      <vt:lpstr>仿宋_GB2312</vt:lpstr>
      <vt:lpstr>楷体_GB2312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汇报报告ppt</dc:title>
  <dc:creator>Windows 用户</dc:creator>
  <cp:lastModifiedBy>王锡海</cp:lastModifiedBy>
  <cp:revision>194</cp:revision>
  <dcterms:created xsi:type="dcterms:W3CDTF">2014-12-16T06:14:00Z</dcterms:created>
  <dcterms:modified xsi:type="dcterms:W3CDTF">2022-03-10T01:50:45Z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7C30BDA2132E414999A39EE07CFB8FD7</vt:lpwstr>
  </property>
</Properties>
</file>